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</p:sldMasterIdLst>
  <p:notesMasterIdLst>
    <p:notesMasterId r:id="rId34"/>
  </p:notesMasterIdLst>
  <p:sldIdLst>
    <p:sldId id="356" r:id="rId2"/>
    <p:sldId id="574" r:id="rId3"/>
    <p:sldId id="449" r:id="rId4"/>
    <p:sldId id="404" r:id="rId5"/>
    <p:sldId id="392" r:id="rId6"/>
    <p:sldId id="436" r:id="rId7"/>
    <p:sldId id="491" r:id="rId8"/>
    <p:sldId id="411" r:id="rId9"/>
    <p:sldId id="552" r:id="rId10"/>
    <p:sldId id="541" r:id="rId11"/>
    <p:sldId id="393" r:id="rId12"/>
    <p:sldId id="558" r:id="rId13"/>
    <p:sldId id="398" r:id="rId14"/>
    <p:sldId id="424" r:id="rId15"/>
    <p:sldId id="519" r:id="rId16"/>
    <p:sldId id="373" r:id="rId17"/>
    <p:sldId id="520" r:id="rId18"/>
    <p:sldId id="413" r:id="rId19"/>
    <p:sldId id="559" r:id="rId20"/>
    <p:sldId id="563" r:id="rId21"/>
    <p:sldId id="560" r:id="rId22"/>
    <p:sldId id="526" r:id="rId23"/>
    <p:sldId id="565" r:id="rId24"/>
    <p:sldId id="423" r:id="rId25"/>
    <p:sldId id="533" r:id="rId26"/>
    <p:sldId id="427" r:id="rId27"/>
    <p:sldId id="437" r:id="rId28"/>
    <p:sldId id="566" r:id="rId29"/>
    <p:sldId id="569" r:id="rId30"/>
    <p:sldId id="543" r:id="rId31"/>
    <p:sldId id="573" r:id="rId32"/>
    <p:sldId id="433" r:id="rId33"/>
  </p:sldIdLst>
  <p:sldSz cx="9144000" cy="6858000" type="screen4x3"/>
  <p:notesSz cx="6797675" cy="9926638"/>
  <p:custDataLst>
    <p:tags r:id="rId3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  <a:srgbClr val="FF00FF"/>
    <a:srgbClr val="FFCC99"/>
    <a:srgbClr val="FF5050"/>
    <a:srgbClr val="FF99FF"/>
    <a:srgbClr val="FFFFFF"/>
    <a:srgbClr val="FFFF99"/>
    <a:srgbClr val="F5F79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7" autoAdjust="0"/>
    <p:restoredTop sz="82742" autoAdjust="0"/>
  </p:normalViewPr>
  <p:slideViewPr>
    <p:cSldViewPr>
      <p:cViewPr varScale="1">
        <p:scale>
          <a:sx n="73" d="100"/>
          <a:sy n="73" d="100"/>
        </p:scale>
        <p:origin x="1277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6399" cy="496888"/>
          </a:xfrm>
          <a:prstGeom prst="rect">
            <a:avLst/>
          </a:prstGeom>
        </p:spPr>
        <p:txBody>
          <a:bodyPr vert="horz" lIns="91201" tIns="45599" rIns="91201" bIns="455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1" y="2"/>
            <a:ext cx="2946399" cy="496888"/>
          </a:xfrm>
          <a:prstGeom prst="rect">
            <a:avLst/>
          </a:prstGeom>
        </p:spPr>
        <p:txBody>
          <a:bodyPr vert="horz" lIns="91201" tIns="45599" rIns="91201" bIns="455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590B1B-C802-4B0A-BB49-841F5B07B6BC}" type="datetimeFigureOut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01" tIns="45599" rIns="91201" bIns="4559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4877"/>
            <a:ext cx="5438775" cy="4467225"/>
          </a:xfrm>
          <a:prstGeom prst="rect">
            <a:avLst/>
          </a:prstGeom>
        </p:spPr>
        <p:txBody>
          <a:bodyPr vert="horz" lIns="91201" tIns="45599" rIns="91201" bIns="4559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166"/>
            <a:ext cx="2946399" cy="496887"/>
          </a:xfrm>
          <a:prstGeom prst="rect">
            <a:avLst/>
          </a:prstGeom>
        </p:spPr>
        <p:txBody>
          <a:bodyPr vert="horz" lIns="91201" tIns="45599" rIns="91201" bIns="455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1" y="9428166"/>
            <a:ext cx="2946399" cy="496887"/>
          </a:xfrm>
          <a:prstGeom prst="rect">
            <a:avLst/>
          </a:prstGeom>
        </p:spPr>
        <p:txBody>
          <a:bodyPr vert="horz" lIns="91201" tIns="45599" rIns="91201" bIns="455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054FA41-4B48-4249-8AEA-BAA1FE46E7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181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 smtClean="0"/>
              <a:t>	Слайд 1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 «Генеральный план г. Минска (внесение изменений)» разработан во исполнение решения Минского горисполкома от 12 февраля 2021 года и в соответствии с заданием комитета архитектуры и градостроительства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Мингорисполкома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проекте учтены планы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программы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социально-экономического развития Республики Беларусь.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944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51</a:t>
            </a:r>
            <a:endParaRPr lang="ru-RU" dirty="0"/>
          </a:p>
          <a:p>
            <a:r>
              <a:rPr lang="ru-RU" dirty="0" smtClean="0"/>
              <a:t>Проектом сохранена стратегия сдерживания роста численности населения Минска на уровне двух миллионов жителей и сохранения площади города с небольшим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включением в состав городских земель около двух тысяч гектаров лесопарковых территорий Минского района и порядка тысячи двухсот гектаров территорий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Смолевичского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районе аэропорта «Минск».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868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52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Подтверждена преемственность идеологии развития Минска по модели «Города-городов», согласно которой в девяти планировочных зонах города создаются условия комфортной тридцати-минутной доступности от мест жительства до мест приложения труда и объектов повседневного, периодического и эпизодического обслуживания.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6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62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Стратегия «Города городов» дополнена стратегией «комфортных городских районов», согласно которой преобразование городской среды осуществляется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направлении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комфортной пятнадцати-минутной доступности мест жительства с местами приложения труда и объектами повседневного и периодического обслуживания. В составе 50-ти таких районов города запланировано комплексное развитие сорока четырех комфортных городских районов, а также развитие четырех городских производственно-деловых районов и двух городских природно-ландшафтных районов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37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63</a:t>
            </a:r>
          </a:p>
          <a:p>
            <a:pPr defTabSz="920961"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Проектом принята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стратегия развития Минска, как крупнейшего экономического центра мирового уровня. Экономический фундамент города будет укрепляться как за счет развития предприятий промышленных отраслей, так и за счет развития многочисленных центров сферы услуг. Градостроительный потенциала развития сферы занятости Минска оценивается суммарный площадью территорий более шести тысяч четырехсот гектаров.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665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64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Стратегия развития Минска, как крупнейшего индустриально-технологического центра мирового уровня, поддерживается сохранением территорий производственных предприятий города в объеме трех тысяч четырехсот пятидесяти гектаров. Это создаст условия для поэтапного преобразования производственно-хозяйственного комплекса столицы в комплекс доминирующих в экономике города производств четвертого, пятого и шестого технологических укладов.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44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69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Центром стратегии развития Минска сохранена сфера жилищного строительства. Главные изменения жилищной политики коснулись переориентации размещения большого объема нового жилищного строительства со свободных территорий восточного сектора района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Ноттингем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на территории северного сектора города, где уже начата реализация крупнейшего в истории города инвестиционного проекта «Северный Берег».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60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 smtClean="0"/>
              <a:t>Слайд 70</a:t>
            </a:r>
          </a:p>
          <a:p>
            <a:pPr defTabSz="920961"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Новое жилищное строительство запланировано проектом на свободных и реконструируемых территориях, а также на территориях трансформируемых объектов.</a:t>
            </a:r>
            <a:endParaRPr lang="ru-RU" cap="all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663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71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Строительство некоммерческой жилой застройки с приемлемыми затратами на инженерное и транспортное обеспечение запланировано в районах массового жилищного строительства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Сухарево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Северный берег,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Ноттингем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Лошица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418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74</a:t>
            </a:r>
          </a:p>
          <a:p>
            <a:pPr defTabSz="920961"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Проектом запланировано комплексное и сбалансированное развитие социальной сферы Минска в форме взаимосвязанной системы центров общественного обслуживания на всех территориальных уровнях, в том числе: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121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 smtClean="0"/>
              <a:t>Слайд 81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 продолжено развитие общественных территорий городского Ядра столицы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десяти ее главных городских проспектов.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важным направлением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развития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социальной сферы принято расширение сети объектов общественного обслуживания шаговой доступности.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67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 smtClean="0"/>
              <a:t>	Слайд 2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центр стратегии развития Минска поставлено создание благоприятной среды жизнедеятельности в интересах настоящего и будущего поколений. Период разработки и реализации проектных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решений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генплана установлен с начала 2021 года до завершения 2030 года. Развитие столицы в последующие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приведено в проектной концепции Минска 2050 года.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defTabSz="920961"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</a:t>
            </a:r>
            <a:endParaRPr lang="ru-RU" b="1" cap="all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052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82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Наращивание потенциала центров международного и национального уровней будет продолжено путем регенерации кварталов исторической застройки, а за счет также реконструкции и нового строительства в границах первого транспортного кольца. Здесь получат дальнейшее развитие уникальные деловые, информационные и торгово-сервисные центры.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127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 smtClean="0"/>
              <a:t>Слайд 83</a:t>
            </a:r>
          </a:p>
          <a:p>
            <a:pPr marL="0" marR="0" indent="0" algn="l" defTabSz="92096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Планируется завершить формирование столичных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подцентров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районах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Национальной библиотеки на проспекте Независимости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«Минск-Арена» на проспекте Победителей,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также сформировать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столичный многофункциональный комплекс объектов в районе «Минск-Мир» на проспекте Мира.</a:t>
            </a:r>
            <a:endParaRPr lang="ru-RU" dirty="0" smtClean="0"/>
          </a:p>
          <a:p>
            <a:pPr marL="0" marR="0" indent="0" algn="l" defTabSz="92096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defTabSz="92096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32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92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Реализация планов нового зеленого строительства позволит существенно увеличить обеспеченность минчан озелененными территориями общего пользования.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71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91</a:t>
            </a:r>
            <a:endParaRPr lang="ru-RU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Новые городские и районные парки запланировано построить на пойменных ландшафтах реки Свислочь,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Слепянской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Лошицкой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водно-зеленых систем, а также на природных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ландшафтах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городских лесов и лесопарков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65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 smtClean="0"/>
              <a:t>Слайд 93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Стратегией проекта Генерального плана предложено взаимосвязанное развитие транспортной инфраструктуры на всех территориальных уровнях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436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94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этого развитие межгосударственных связей Минска предложено за счет дальнейшего обустройства проходящих с южной стороны города двух транспортным коридоров: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номер два - на направлении Брест – Москва – Нижний Новгород;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номер девять «Б» - на направлении Киев – Гомель – Калининград.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311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96</a:t>
            </a:r>
          </a:p>
          <a:p>
            <a:pPr marL="0" marR="0" indent="0" algn="l" defTabSz="92096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транспортного каркаса с завершением строительства трех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кольцевых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городских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магистралей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защитит Центральную часть столицы от транзитного транспорта,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оптимизирует потоки движения транспорта на территории Центральной зоны и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рационально организует движение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всех видов транспорта на периферии города. Ранее запланированное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территории срединной зоны 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троительство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кольцевой городской магистрали заменено строительством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системы полукольцевых межсекторных магистральных улиц с параметрами обустройства городских проспектов.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2096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707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101</a:t>
            </a:r>
          </a:p>
          <a:p>
            <a:pPr defTabSz="920961"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Совершенствование системы пассажирских сообщений обеспечивается развитием всех видов городского и пригородного пассажирского электротранспорта. Продолжится развитие Минского метрополитена с завершением строительства его третьей линии и начаты работы на четвертой кольцевой линии. Будут продолжены работы  по формированию транспортно-пересадочных узлов и совершенствованию инфраструктуры пассажирских перевозок железнодорожным транспортом.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209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103</a:t>
            </a:r>
          </a:p>
          <a:p>
            <a:pPr defTabSz="920961"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Стратегией генерального плана определены основные направления совершенствования архитектурно-градостроительного облика белорусской столицы.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476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104</a:t>
            </a:r>
            <a:endParaRPr lang="ru-RU" sz="1000" kern="1200" dirty="0">
              <a:solidFill>
                <a:srgbClr val="92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Совершенствование</a:t>
            </a:r>
            <a:r>
              <a:rPr lang="ru-RU" sz="1200" b="0" kern="1200" baseline="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0" kern="12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архитектурно-градостроительного облика Минска запланировано по пути создания взаимосвязанной системы архитектурных и градостроительных ансамблей городской застройки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7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3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Минск сегодня – крупнейший Европейский город, столица Республики Беларусь, одноименный центр области и региона.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281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108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Проектом сохранены инструменты достижения целей стратегии генплана на последующих этапах планирования развития города и поиска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этого лучших приемов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методов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градостроительной деятельности, которыми являются План градостроительного зонирования Минска и Система регламентов.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684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112</a:t>
            </a:r>
          </a:p>
          <a:p>
            <a:pPr marL="0" marR="0" indent="0" algn="l" defTabSz="92096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2096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Укрупненным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функциональным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зонированием Минска и планом градостроительной ценности городских земель создаются предпосылки для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эффективного планирования и управления развитием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белорусской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столицы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поиска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этого лучших приемов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и методов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градостроительной деятельности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интересах всех жителей города.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267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113</a:t>
            </a:r>
            <a:endParaRPr lang="ru-RU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содержание стратегии генерального плана представлено в проекте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Основных положений градостроительного развития Минска, которые после их утверждения станут общедоступным документом организации созидательной деятельности в столице во благо всех минчан.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009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18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новейшей истории столицы независимой Беларуси Генеральные планы развития Минска утверждались Указами Главы государства в 2003,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2010 и в 2016 годах на расчетный период 2030 года.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651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28</a:t>
            </a:r>
          </a:p>
          <a:p>
            <a:pPr defTabSz="920961"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долгосрочную перспективу 2050 года Минск будет расширять функции центра международной, национальной, региональной и местной систем расселения с акцентом на увеличение творческого,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научно-исследовательского и проектно-конструкторского потенциала отраслевых, вузовских и академических институтов для эффективной реализации межгосударственных, национальных и региональных планов и программ экономического и социального развития.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33</a:t>
            </a:r>
            <a:endParaRPr lang="ru-RU" dirty="0"/>
          </a:p>
          <a:p>
            <a:pPr defTabSz="920961">
              <a:defRPr/>
            </a:pPr>
            <a:r>
              <a:rPr lang="ru-RU" dirty="0" smtClean="0"/>
              <a:t>На </a:t>
            </a:r>
            <a:r>
              <a:rPr lang="ru-RU" baseline="0" dirty="0" smtClean="0"/>
              <a:t>незастроенных пригородных землях Минского района </a:t>
            </a:r>
            <a:r>
              <a:rPr lang="ru-RU" dirty="0" smtClean="0"/>
              <a:t>выделены территории 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ля развития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Минска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smtClean="0"/>
              <a:t>после 2030 года </a:t>
            </a:r>
            <a:r>
              <a:rPr lang="ru-RU" baseline="0" dirty="0" smtClean="0"/>
              <a:t>с регламентом</a:t>
            </a:r>
            <a:r>
              <a:rPr lang="ru-RU" dirty="0" smtClean="0"/>
              <a:t> зоны особого государственного</a:t>
            </a:r>
            <a:r>
              <a:rPr lang="ru-RU" baseline="0" dirty="0" smtClean="0"/>
              <a:t> регулирования.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830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34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Размещение нового жилищного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строительства, необходимого для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достижения к 2050 году комфортной обеспеченности минчан жилым фондом до тридцати пяти квадратных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метров на человека, потребует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порядка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четырех с половиной тысяч гектаров резерва пригородных земель. Их освоение, запланировано по модели «Зеленых клиньев» с сохранением природного богатства вокруг Минска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54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/>
              <a:t>Слайд </a:t>
            </a:r>
            <a:r>
              <a:rPr lang="ru-RU" cap="all" dirty="0" smtClean="0"/>
              <a:t>42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Будущее развитие Минска установлено в проекте на основе научного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изучения проблем, ресурсов и тенденций современного этапа развития города. Исследованиями выявлено негативное влияние сохраняющихся диспропорций расположения в плане города жилой застройки, производственно-деловых центров занятости, а также объектов обслуживания и отдыха.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943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961">
              <a:defRPr/>
            </a:pPr>
            <a:r>
              <a:rPr lang="ru-RU" cap="all" dirty="0" smtClean="0"/>
              <a:t>Слайд 50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Проектом сохранена стратегия формирования компактного плана столицы с эффективной радиально-кольцевой планировочной структурой улиц. Наиболее м</a:t>
            </a:r>
            <a:r>
              <a:rPr lang="ru-RU" dirty="0" smtClean="0"/>
              <a:t>асштабные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преобразования запланированы в северном и восточном секторах города с размещением в них больших объемов нового строительства.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4FA41-4B48-4249-8AEA-BAA1FE46E775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92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689" tIns="0" rIns="45689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6892" indent="0" algn="ctr">
              <a:buNone/>
            </a:lvl2pPr>
            <a:lvl3pPr marL="913784" indent="0" algn="ctr">
              <a:buNone/>
            </a:lvl3pPr>
            <a:lvl4pPr marL="1370670" indent="0" algn="ctr">
              <a:buNone/>
            </a:lvl4pPr>
            <a:lvl5pPr marL="1827563" indent="0" algn="ctr">
              <a:buNone/>
            </a:lvl5pPr>
            <a:lvl6pPr marL="2284453" indent="0" algn="ctr">
              <a:buNone/>
            </a:lvl6pPr>
            <a:lvl7pPr marL="2741345" indent="0" algn="ctr">
              <a:buNone/>
            </a:lvl7pPr>
            <a:lvl8pPr marL="3198236" indent="0" algn="ctr">
              <a:buNone/>
            </a:lvl8pPr>
            <a:lvl9pPr marL="3655125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D9506B-ECB2-4BD7-ABA7-5CC87F109161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A29A0D-6B93-4B71-96A8-4E44BF71A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80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0C59B2-6F28-42CC-90DF-C63B18581B25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E7C5CE2-8D93-40C9-A3C6-D09B3679C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3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C2866D-E97D-4578-A67D-C1A7BBBE7279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1214DF0-A9FF-41E3-BFDB-F9488E0943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9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8CB009-F7BC-4098-9462-00B14E720BBF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433022F-4E7D-47B1-8E5C-8FA5FC474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5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8"/>
            <a:ext cx="7086600" cy="1509712"/>
          </a:xfrm>
        </p:spPr>
        <p:txBody>
          <a:bodyPr/>
          <a:lstStyle>
            <a:lvl1pPr marL="73103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B2B57E-F5E9-40DB-AC74-C9F6FCC55F67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9204C6-DA37-4F88-8C76-F112EFA62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332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2BD112-9F88-46EC-A567-14E7A474D654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334EA7A-07B3-4440-824C-7B37783AC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1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3" y="1535114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5F1D45-02D3-49EE-B266-2D510865340F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B3B9116-4709-477B-83E0-76311FDEC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2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42681B-9863-47B1-9F14-D223E71EDBE3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7860454-7325-4ECC-8F2F-CB0A6B0BE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99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EB1B52-A1E5-4B25-ADC7-E9808F6D67D5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4672FC9-9D78-413E-B370-2C37AC9437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2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73049"/>
            <a:ext cx="3008313" cy="1162051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9" y="1524008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93408E-AB0B-4ED4-A4B5-1CC80C62A625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3904459-E03E-41FB-B201-14D14AA49F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1"/>
            <a:ext cx="5486400" cy="522288"/>
          </a:xfrm>
        </p:spPr>
        <p:txBody>
          <a:bodyPr lIns="45689" rIns="45689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8"/>
            <a:ext cx="5486400" cy="530352"/>
          </a:xfrm>
        </p:spPr>
        <p:txBody>
          <a:bodyPr lIns="45689" rIns="45689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E00805-FF0B-4C44-B1ED-22C9A7F28310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8B61D03-6E5B-4950-A950-88ADCA77F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1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77" tIns="45689" rIns="91377" bIns="45689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5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7" tIns="45689" rIns="91377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8"/>
            <a:ext cx="2133600" cy="365125"/>
          </a:xfrm>
          <a:prstGeom prst="rect">
            <a:avLst/>
          </a:prstGeom>
        </p:spPr>
        <p:txBody>
          <a:bodyPr vert="horz" lIns="91377" tIns="45689" rIns="91377" bIns="45689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A8A07E-038B-48FF-93B0-20258CB081DA}" type="datetime1">
              <a:rPr lang="ru-RU"/>
              <a:pPr>
                <a:defRPr/>
              </a:pPr>
              <a:t>07.08.2025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8"/>
            <a:ext cx="2895600" cy="365125"/>
          </a:xfrm>
          <a:prstGeom prst="rect">
            <a:avLst/>
          </a:prstGeom>
        </p:spPr>
        <p:txBody>
          <a:bodyPr vert="horz" lIns="91377" tIns="45689" rIns="91377" bIns="45689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8"/>
            <a:ext cx="762000" cy="365125"/>
          </a:xfrm>
          <a:prstGeom prst="rect">
            <a:avLst/>
          </a:prstGeom>
        </p:spPr>
        <p:txBody>
          <a:bodyPr vert="horz" wrap="square" lIns="0" tIns="45689" rIns="0" bIns="456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Arial" charset="0"/>
              </a:defRPr>
            </a:lvl1pPr>
          </a:lstStyle>
          <a:p>
            <a:pPr>
              <a:defRPr/>
            </a:pPr>
            <a:fld id="{202916A4-7D80-4C30-A3AF-7121BE2BB7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99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5pPr>
      <a:lvl6pPr marL="456892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6pPr>
      <a:lvl7pPr marL="913784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7pPr>
      <a:lvl8pPr marL="137067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8pPr>
      <a:lvl9pPr marL="1827563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9pPr>
    </p:titleStyle>
    <p:bodyStyle>
      <a:lvl1pPr marL="547317" indent="-410884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7775" indent="-28238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2709" indent="-2284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34" indent="-182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593" indent="-182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3599" indent="-182756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4630" indent="-182756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5660" indent="-182756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6693" indent="-182756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media10.mp3"/><Relationship Id="rId7" Type="http://schemas.openxmlformats.org/officeDocument/2006/relationships/image" Target="../media/image52.jpeg"/><Relationship Id="rId2" Type="http://schemas.microsoft.com/office/2007/relationships/media" Target="../media/media10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9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tif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3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7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8.jpeg"/><Relationship Id="rId11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62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3.jpeg"/><Relationship Id="rId5" Type="http://schemas.openxmlformats.org/officeDocument/2006/relationships/image" Target="../media/image17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jpe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jpeg"/><Relationship Id="rId12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65.png"/><Relationship Id="rId10" Type="http://schemas.openxmlformats.org/officeDocument/2006/relationships/image" Target="../media/image76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8.jpe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tiff"/><Relationship Id="rId12" Type="http://schemas.openxmlformats.org/officeDocument/2006/relationships/image" Target="../media/image86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0.tiff"/><Relationship Id="rId11" Type="http://schemas.openxmlformats.org/officeDocument/2006/relationships/image" Target="../media/image85.jpeg"/><Relationship Id="rId5" Type="http://schemas.openxmlformats.org/officeDocument/2006/relationships/image" Target="../media/image17.png"/><Relationship Id="rId10" Type="http://schemas.openxmlformats.org/officeDocument/2006/relationships/image" Target="../media/image84.tif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7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87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7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17.png"/><Relationship Id="rId10" Type="http://schemas.openxmlformats.org/officeDocument/2006/relationships/image" Target="../media/image92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1.jpeg"/><Relationship Id="rId1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jpe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96.jpe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jpe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00.jpe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jpe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04.jpe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tiff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07.tiff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jpe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11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jpe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14.jpeg"/><Relationship Id="rId5" Type="http://schemas.openxmlformats.org/officeDocument/2006/relationships/image" Target="../media/image17.png"/><Relationship Id="rId10" Type="http://schemas.openxmlformats.org/officeDocument/2006/relationships/image" Target="../media/image118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jpe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117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30.mp3"/><Relationship Id="rId7" Type="http://schemas.openxmlformats.org/officeDocument/2006/relationships/image" Target="../media/image120.jpeg"/><Relationship Id="rId2" Type="http://schemas.microsoft.com/office/2007/relationships/media" Target="../media/media30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1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3.jpe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122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7.jpeg"/><Relationship Id="rId12" Type="http://schemas.openxmlformats.org/officeDocument/2006/relationships/image" Target="../media/image132.tiff"/><Relationship Id="rId17" Type="http://schemas.openxmlformats.org/officeDocument/2006/relationships/image" Target="../media/image5.png"/><Relationship Id="rId2" Type="http://schemas.openxmlformats.org/officeDocument/2006/relationships/audio" Target="../media/media32.mp3"/><Relationship Id="rId16" Type="http://schemas.openxmlformats.org/officeDocument/2006/relationships/image" Target="../media/image136.jpeg"/><Relationship Id="rId1" Type="http://schemas.microsoft.com/office/2007/relationships/media" Target="../media/media32.mp3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5" Type="http://schemas.openxmlformats.org/officeDocument/2006/relationships/image" Target="../media/image135.jpeg"/><Relationship Id="rId10" Type="http://schemas.openxmlformats.org/officeDocument/2006/relationships/image" Target="../media/image130.jpe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29.jpeg"/><Relationship Id="rId14" Type="http://schemas.openxmlformats.org/officeDocument/2006/relationships/image" Target="../media/image1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17.png"/><Relationship Id="rId10" Type="http://schemas.openxmlformats.org/officeDocument/2006/relationships/image" Target="../media/image2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jpe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5.png"/><Relationship Id="rId2" Type="http://schemas.openxmlformats.org/officeDocument/2006/relationships/audio" Target="../media/media8.mp3"/><Relationship Id="rId16" Type="http://schemas.openxmlformats.org/officeDocument/2006/relationships/image" Target="../media/image48.jpeg"/><Relationship Id="rId1" Type="http://schemas.microsoft.com/office/2007/relationships/media" Target="../media/media8.mp3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17.pn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media9.mp3"/><Relationship Id="rId7" Type="http://schemas.openxmlformats.org/officeDocument/2006/relationships/image" Target="../media/image50.jpeg"/><Relationship Id="rId2" Type="http://schemas.microsoft.com/office/2007/relationships/media" Target="../media/media9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9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/>
          <a:stretch/>
        </p:blipFill>
        <p:spPr>
          <a:xfrm>
            <a:off x="-187597" y="2780928"/>
            <a:ext cx="9440117" cy="42177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2" descr="D:\Силуэт\Записка-графика\2010-Схемы чертежей в записку\схема пространств модели.t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98" b="94427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-302803"/>
            <a:ext cx="6192688" cy="43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-43281" y="189739"/>
            <a:ext cx="2383033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rgbClr val="009DD9"/>
              </a:buClr>
              <a:buFontTx/>
              <a:buNone/>
            </a:pPr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1067-2023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788024" y="264641"/>
            <a:ext cx="424847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buClr>
                <a:srgbClr val="009DD9"/>
              </a:buClr>
              <a:buFontTx/>
              <a:buNone/>
              <a:defRPr/>
            </a:pPr>
            <a:r>
              <a:rPr lang="ru-RU" sz="240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ГЕНЕРАЛЬНЫЙ ПЛАН</a:t>
            </a:r>
          </a:p>
          <a:p>
            <a:pPr algn="r" eaLnBrk="1" hangingPunct="1">
              <a:buClr>
                <a:srgbClr val="009DD9"/>
              </a:buClr>
              <a:buFontTx/>
              <a:buNone/>
              <a:defRPr/>
            </a:pPr>
            <a:r>
              <a:rPr lang="ru-RU" sz="240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РАЗВИТИЯ ГОРОДА</a:t>
            </a:r>
          </a:p>
          <a:p>
            <a:pPr algn="r" eaLnBrk="1" hangingPunct="1">
              <a:buClr>
                <a:srgbClr val="009DD9"/>
              </a:buClr>
              <a:buFontTx/>
              <a:buNone/>
              <a:defRPr/>
            </a:pPr>
            <a:r>
              <a:rPr lang="ru-RU" sz="240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МИНСКА</a:t>
            </a:r>
            <a:endParaRPr lang="ru-RU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слайд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03" y="-14288"/>
            <a:ext cx="9144000" cy="6872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E78FF"/>
              </a:clrFrom>
              <a:clrTo>
                <a:srgbClr val="EE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0" y="476674"/>
            <a:ext cx="8582582" cy="6068876"/>
          </a:xfrm>
          <a:prstGeom prst="rect">
            <a:avLst/>
          </a:prstGeom>
          <a:effectLst>
            <a:outerShdw blurRad="749300" dist="38100" dir="16200000" rotWithShape="0">
              <a:prstClr val="black"/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74385" y="858082"/>
            <a:ext cx="1019831" cy="263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М-н «Сокол»</a:t>
            </a:r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2648" y="1148114"/>
            <a:ext cx="1386918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</a:t>
            </a:r>
            <a:r>
              <a:rPr lang="ru-RU" sz="800" b="1" dirty="0" smtClean="0">
                <a:effectLst>
                  <a:outerShdw blurRad="38100" dist="38100" dir="2700000" sx="96000" sy="96000" algn="tl">
                    <a:srgbClr val="000000">
                      <a:alpha val="62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СЕВЕРНЫЙ</a:t>
            </a:r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5707" y="3163185"/>
            <a:ext cx="1391728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4423" y="4176194"/>
            <a:ext cx="1553630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 – ЮГО-ЗАПАДНЫЙ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0317" y="5017203"/>
            <a:ext cx="1231427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ЮЖНЫЙ»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7370" y="4982880"/>
            <a:ext cx="1752403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9765" y="2159644"/>
            <a:ext cx="1943161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10227" y="3822460"/>
            <a:ext cx="1475084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73618" y="727177"/>
            <a:ext cx="1685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Смолевичский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ACFC"/>
              </a:clrFrom>
              <a:clrTo>
                <a:srgbClr val="FFA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1" y="5303941"/>
            <a:ext cx="358627" cy="803013"/>
          </a:xfrm>
          <a:prstGeom prst="rect">
            <a:avLst/>
          </a:prstGeom>
          <a:effectLst>
            <a:outerShdw blurRad="76200" dist="38100" dir="2700000" sx="96000" sy="96000" algn="tl" rotWithShape="0">
              <a:prstClr val="black"/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985325" y="5285333"/>
            <a:ext cx="2125903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ландшафтно-рекреационные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коммунально-производственные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0150" y="5085184"/>
            <a:ext cx="1491114" cy="224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000" b="1" dirty="0" smtClean="0">
                <a:solidFill>
                  <a:srgbClr val="5E1B87"/>
                </a:solidFill>
              </a:rPr>
              <a:t>Условные обозначения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69790" y="5787118"/>
            <a:ext cx="215260" cy="59149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869790" y="5916609"/>
            <a:ext cx="215260" cy="59149"/>
          </a:xfrm>
          <a:prstGeom prst="rect">
            <a:avLst/>
          </a:prstGeom>
          <a:noFill/>
          <a:ln w="1905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877020" y="6046100"/>
            <a:ext cx="215260" cy="59149"/>
          </a:xfrm>
          <a:prstGeom prst="rect">
            <a:avLst/>
          </a:prstGeom>
          <a:noFill/>
          <a:ln w="19050">
            <a:solidFill>
              <a:srgbClr val="FF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877020" y="6178163"/>
            <a:ext cx="215260" cy="59149"/>
          </a:xfrm>
          <a:prstGeom prst="rect">
            <a:avLst/>
          </a:prstGeom>
          <a:noFill/>
          <a:ln w="12700">
            <a:solidFill>
              <a:srgbClr val="CC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41785" y="5733256"/>
            <a:ext cx="213872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города Минска </a:t>
            </a:r>
          </a:p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развития города до 2031 года</a:t>
            </a:r>
          </a:p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резерва развития после 2030 года</a:t>
            </a:r>
          </a:p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возможного градостроительного </a:t>
            </a:r>
          </a:p>
          <a:p>
            <a:pPr algn="r"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9543" y="5639333"/>
            <a:ext cx="1362874" cy="224292"/>
          </a:xfrm>
          <a:prstGeom prst="rect">
            <a:avLst/>
          </a:prstGeom>
          <a:noFill/>
          <a:effectLst>
            <a:glow rad="381000">
              <a:schemeClr val="tx1">
                <a:alpha val="78000"/>
              </a:schemeClr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000" b="1" dirty="0" smtClean="0">
                <a:solidFill>
                  <a:srgbClr val="5E1B87"/>
                </a:solidFill>
              </a:rPr>
              <a:t>Границы территорий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91680" y="1701388"/>
            <a:ext cx="1744388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92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МИНСК – СЕВЕРО-ЗАПАДНЫЙ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691680" y="836712"/>
            <a:ext cx="1705665" cy="162038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olid"/>
          </a:ln>
          <a:effectLst>
            <a:outerShdw blurRad="1270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1722662" y="1012633"/>
            <a:ext cx="1550424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2089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га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Минский район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7837891" y="1872583"/>
            <a:ext cx="874932" cy="831185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olid"/>
          </a:ln>
          <a:effectLst>
            <a:outerShdw blurRad="1270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7452320" y="1617257"/>
            <a:ext cx="1685077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ru-RU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Смолевичский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pPr algn="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1244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га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134657" y="2647377"/>
            <a:ext cx="1058303" cy="38318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Национальный</a:t>
            </a:r>
          </a:p>
          <a:p>
            <a:pPr algn="r">
              <a:lnSpc>
                <a:spcPct val="70000"/>
              </a:lnSpc>
            </a:pP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аэропорт</a:t>
            </a:r>
          </a:p>
          <a:p>
            <a:pPr algn="r">
              <a:lnSpc>
                <a:spcPct val="70000"/>
              </a:lnSpc>
            </a:pP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43780" y="2558465"/>
            <a:ext cx="1295547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2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ЦЕНТРАЛЬНАЯ ЗОНА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72914" y="3219461"/>
            <a:ext cx="665567" cy="231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2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ГОРОДСКОЕ</a:t>
            </a:r>
          </a:p>
          <a:p>
            <a:pPr algn="ctr">
              <a:lnSpc>
                <a:spcPct val="75000"/>
              </a:lnSpc>
            </a:pP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ЯДРО</a:t>
            </a: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3782440" y="159023"/>
            <a:ext cx="51544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ПЛАН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МИНСКА – 2021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26629" y="734537"/>
            <a:ext cx="2607707" cy="695575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Новое строительство жилья </a:t>
            </a:r>
          </a:p>
          <a:p>
            <a:pPr algn="r">
              <a:lnSpc>
                <a:spcPct val="80000"/>
              </a:lnSpc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2500000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кв.м</a:t>
            </a:r>
            <a:endPara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algn="r">
              <a:lnSpc>
                <a:spcPct val="80000"/>
              </a:lnSpc>
            </a:pPr>
            <a:r>
              <a:rPr lang="ru-RU" sz="11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 р-не «Северный Берег»</a:t>
            </a:r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770151"/>
              </p:ext>
            </p:extLst>
          </p:nvPr>
        </p:nvGraphicFramePr>
        <p:xfrm>
          <a:off x="999027" y="566760"/>
          <a:ext cx="396680" cy="593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8" name="CorelDRAW" r:id="rId9" imgW="1096308" imgH="1640520" progId="CorelDraw.Graphic.18">
                  <p:embed/>
                </p:oleObj>
              </mc:Choice>
              <mc:Fallback>
                <p:oleObj name="CorelDRAW" r:id="rId9" imgW="1096308" imgH="1640520" progId="CorelDraw.Graphic.18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9027" y="566760"/>
                        <a:ext cx="396680" cy="593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153973" y="481613"/>
            <a:ext cx="44219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EB5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Увеличение площади городских земель на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3330 га 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0633" y="4042797"/>
            <a:ext cx="189346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EB5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Численность </a:t>
            </a:r>
          </a:p>
          <a:p>
            <a:r>
              <a:rPr lang="ru-RU" sz="1400" b="1" dirty="0" smtClean="0">
                <a:solidFill>
                  <a:srgbClr val="FEB5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населения города</a:t>
            </a:r>
          </a:p>
          <a:p>
            <a:r>
              <a:rPr lang="ru-RU" sz="1400" b="1" dirty="0" smtClean="0">
                <a:solidFill>
                  <a:srgbClr val="FEB5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сохранена на уровне </a:t>
            </a:r>
          </a:p>
          <a:p>
            <a:r>
              <a:rPr lang="ru-RU" sz="1400" dirty="0" smtClean="0">
                <a:solidFill>
                  <a:srgbClr val="FEB5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2000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тыс.чел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слайд_5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1962" y="116632"/>
            <a:ext cx="8352286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МИНСКА, КАК ТЕРРИТОРИАЛЬНОЙ СИСТЕМЫ «ГОРОДА ГОРОДОВ»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74" y="1211144"/>
            <a:ext cx="6889765" cy="4585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216554" y="505154"/>
            <a:ext cx="7708696" cy="63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Выделение в плане города 9-ти планировочных образований в форме «ВНУТРЕННИХ ГОРОДОВ», в </a:t>
            </a:r>
            <a:r>
              <a:rPr lang="ru-RU" sz="11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т.ч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«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Минск-Центральный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в границах 2-ой кольцевой дороги и восемь секторов «Минск-Северный», «Минск-Северо-восточный», «Минск-Восточный», «Минск-Юго-восточный», «Минск-Южный», «Минск-Юго-западный», «Минск-Западный» и «Минск-Северо-западный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»;</a:t>
            </a:r>
            <a:endParaRPr lang="ru-RU" sz="9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62091" y="1272530"/>
            <a:ext cx="2689198" cy="770084"/>
          </a:xfrm>
          <a:prstGeom prst="rect">
            <a:avLst/>
          </a:prstGeom>
          <a:noFill/>
          <a:ln>
            <a:noFill/>
          </a:ln>
          <a:effectLst>
            <a:outerShdw blurRad="127000" dist="50800" dir="5400000" algn="ctr" rotWithShape="0">
              <a:srgbClr val="000000">
                <a:alpha val="8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rtlCol="0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rgbClr val="009DD9"/>
              </a:buClr>
              <a:buFontTx/>
              <a:buNone/>
            </a:pPr>
            <a:r>
              <a:rPr lang="ru-RU" sz="4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ru-RU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-минутный город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1807720" y="5867577"/>
            <a:ext cx="7186119" cy="4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rgbClr val="009DD9"/>
              </a:buClr>
              <a:buFontTx/>
              <a:buNone/>
            </a:pPr>
            <a:r>
              <a:rPr lang="ru-RU" sz="1250" b="1" dirty="0" smtClean="0">
                <a:solidFill>
                  <a:srgbClr val="88730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Развитие Минска на землях 35,3 </a:t>
            </a:r>
            <a:r>
              <a:rPr lang="ru-RU" sz="1250" b="1" dirty="0" err="1" smtClean="0">
                <a:solidFill>
                  <a:srgbClr val="88730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тыс.га</a:t>
            </a:r>
            <a:r>
              <a:rPr lang="ru-RU" sz="1250" b="1" dirty="0" smtClean="0">
                <a:solidFill>
                  <a:srgbClr val="88730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города, 2,05 </a:t>
            </a:r>
            <a:r>
              <a:rPr lang="ru-RU" sz="1250" b="1" dirty="0" err="1" smtClean="0">
                <a:solidFill>
                  <a:srgbClr val="88730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тыс.га</a:t>
            </a:r>
            <a:r>
              <a:rPr lang="ru-RU" sz="1250" b="1" dirty="0" smtClean="0">
                <a:solidFill>
                  <a:srgbClr val="88730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Минского и 0,75 </a:t>
            </a:r>
            <a:r>
              <a:rPr lang="ru-RU" sz="1250" b="1" dirty="0" err="1" smtClean="0">
                <a:solidFill>
                  <a:srgbClr val="88730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тыс.га</a:t>
            </a:r>
            <a:r>
              <a:rPr lang="ru-RU" sz="1250" b="1" dirty="0" smtClean="0">
                <a:solidFill>
                  <a:srgbClr val="88730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250" b="1" dirty="0" err="1" smtClean="0">
                <a:solidFill>
                  <a:srgbClr val="88730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Смолевичского</a:t>
            </a:r>
            <a:r>
              <a:rPr lang="ru-RU" sz="1250" b="1" dirty="0" smtClean="0">
                <a:solidFill>
                  <a:srgbClr val="88730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районов</a:t>
            </a:r>
          </a:p>
          <a:p>
            <a:pPr algn="ctr" eaLnBrk="1" hangingPunct="1">
              <a:spcBef>
                <a:spcPts val="0"/>
              </a:spcBef>
              <a:buClr>
                <a:srgbClr val="009DD9"/>
              </a:buClr>
              <a:buFontTx/>
              <a:buNone/>
            </a:pPr>
            <a:r>
              <a:rPr lang="ru-RU" sz="1250" b="1" dirty="0" smtClean="0">
                <a:solidFill>
                  <a:srgbClr val="884F0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6" y="4327607"/>
            <a:ext cx="2369027" cy="1405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816" y="3500499"/>
            <a:ext cx="2015295" cy="57708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Города-аналоги </a:t>
            </a:r>
          </a:p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планировочных секторов</a:t>
            </a:r>
          </a:p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численности населения</a:t>
            </a:r>
            <a:endParaRPr lang="ru-RU" sz="105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9A7FC"/>
              </a:clrFrom>
              <a:clrTo>
                <a:srgbClr val="F9A7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3220"/>
            <a:ext cx="1664865" cy="1365820"/>
          </a:xfrm>
          <a:prstGeom prst="rect">
            <a:avLst/>
          </a:prstGeom>
          <a:effectLst>
            <a:outerShdw blurRad="533400" dist="50800" dir="5400000" algn="ctr" rotWithShape="0">
              <a:srgbClr val="000000">
                <a:alpha val="92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92016" y="1919586"/>
            <a:ext cx="1641795" cy="57708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природного</a:t>
            </a:r>
          </a:p>
          <a:p>
            <a:pPr algn="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комплекса по модели</a:t>
            </a:r>
          </a:p>
          <a:p>
            <a:pPr algn="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«Зеленых Клиньев»</a:t>
            </a:r>
          </a:p>
        </p:txBody>
      </p:sp>
      <p:pic>
        <p:nvPicPr>
          <p:cNvPr id="4" name="слайд_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99" y="-14288"/>
            <a:ext cx="9144000" cy="6872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18781"/>
            <a:ext cx="7154901" cy="493049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851290" y="116632"/>
            <a:ext cx="6158994" cy="566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МИНСКА, КАК ТЕРРИТОРИАЛЬНОЙ СИСТЕМЫ </a:t>
            </a:r>
          </a:p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«КОМФОРТНЫХ ГОРОДСКИХ РАЙОНОВ»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187704" y="631303"/>
            <a:ext cx="7708696" cy="3638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Выделение в плане города 50-ти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планировочных образований в форме 42-х комфортных городских районов, 4-х городских производственно-деловых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2 ландшафтных районов</a:t>
            </a:r>
            <a:endParaRPr lang="ru-RU" sz="9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07504" y="1484784"/>
            <a:ext cx="2883867" cy="770084"/>
          </a:xfrm>
          <a:prstGeom prst="rect">
            <a:avLst/>
          </a:prstGeom>
          <a:noFill/>
          <a:ln>
            <a:noFill/>
          </a:ln>
          <a:effectLst>
            <a:outerShdw blurRad="177800" dist="50800" dir="5400000" algn="ctr" rotWithShape="0">
              <a:srgbClr val="000000">
                <a:alpha val="9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rtlCol="0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rgbClr val="009DD9"/>
              </a:buClr>
              <a:buFontTx/>
              <a:buNone/>
            </a:pPr>
            <a:r>
              <a:rPr lang="ru-RU" sz="4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ru-RU" sz="2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-минутный город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2140027"/>
            <a:ext cx="1767663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центров</a:t>
            </a:r>
            <a:r>
              <a:rPr lang="ru-RU" sz="1300" b="1" dirty="0" smtClean="0">
                <a:solidFill>
                  <a:srgbClr val="FFFF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2312886"/>
            <a:ext cx="149271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занятости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медицины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торговли;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бытового </a:t>
            </a:r>
            <a:r>
              <a:rPr lang="ru-RU" sz="1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спорта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рекреации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общ. 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транспорта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др.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981" y="4581128"/>
            <a:ext cx="1708740" cy="584775"/>
          </a:xfrm>
          <a:prstGeom prst="rect">
            <a:avLst/>
          </a:prstGeom>
          <a:noFill/>
          <a:effectLst>
            <a:outerShdw dist="355600" dir="3420000" sx="1000" sy="1000" algn="ctr" rotWithShape="0">
              <a:srgbClr val="000000">
                <a:alpha val="67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7030A0"/>
                </a:solidFill>
              </a:rPr>
              <a:t>«</a:t>
            </a:r>
            <a:r>
              <a:rPr lang="ru-RU" sz="20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все ...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    включено</a:t>
            </a:r>
            <a:r>
              <a:rPr lang="ru-RU" sz="2000" b="1" dirty="0" smtClean="0">
                <a:solidFill>
                  <a:srgbClr val="7030A0"/>
                </a:solidFill>
              </a:rPr>
              <a:t>»!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687" y="4077072"/>
            <a:ext cx="1786451" cy="603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300" b="1" dirty="0" smtClean="0">
                <a:solidFill>
                  <a:srgbClr val="FFFF00"/>
                </a:solidFill>
              </a:rPr>
              <a:t>Метафора </a:t>
            </a:r>
          </a:p>
          <a:p>
            <a:pPr>
              <a:lnSpc>
                <a:spcPct val="85000"/>
              </a:lnSpc>
            </a:pPr>
            <a:r>
              <a:rPr lang="ru-RU" sz="1300" b="1" dirty="0">
                <a:solidFill>
                  <a:srgbClr val="FFFF00"/>
                </a:solidFill>
              </a:rPr>
              <a:t> </a:t>
            </a:r>
            <a:r>
              <a:rPr lang="ru-RU" sz="1300" b="1" dirty="0" smtClean="0">
                <a:solidFill>
                  <a:srgbClr val="FFFF00"/>
                </a:solidFill>
              </a:rPr>
              <a:t>        уровня </a:t>
            </a:r>
          </a:p>
          <a:p>
            <a:pPr>
              <a:lnSpc>
                <a:spcPct val="85000"/>
              </a:lnSpc>
            </a:pPr>
            <a:r>
              <a:rPr lang="ru-RU" sz="1300" b="1" dirty="0" smtClean="0">
                <a:solidFill>
                  <a:srgbClr val="FFFF00"/>
                </a:solidFill>
              </a:rPr>
              <a:t>            комфортности</a:t>
            </a:r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9118" y="1935858"/>
            <a:ext cx="10823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</a:t>
            </a:r>
            <a:r>
              <a:rPr lang="ru-RU" sz="600" b="1" dirty="0" smtClean="0">
                <a:effectLst>
                  <a:outerShdw blurRad="38100" dist="38100" dir="2700000" sx="96000" sy="96000" algn="tl">
                    <a:srgbClr val="000000">
                      <a:alpha val="62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СЕВЕРНЫЙ</a:t>
            </a:r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2929349"/>
            <a:ext cx="10871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0420" y="3830507"/>
            <a:ext cx="121539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 – ЮГО-ЗАПАДНЫЙ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8" y="4298142"/>
            <a:ext cx="9653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ЮЖНЫЙ»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9323" y="4550444"/>
            <a:ext cx="13564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6176" y="3391697"/>
            <a:ext cx="11480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0294" y="2390644"/>
            <a:ext cx="14991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9839" y="2785590"/>
            <a:ext cx="102143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ЦЕНТРАЛЬНАЯ ЗОНА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184" y="3031044"/>
            <a:ext cx="665567" cy="231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ГОРОДСКОЕ</a:t>
            </a:r>
          </a:p>
          <a:p>
            <a:pPr algn="ctr">
              <a:lnSpc>
                <a:spcPct val="75000"/>
              </a:lnSpc>
            </a:pPr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ЯДРО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слайд_6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" y="2582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90C1AE"/>
              </a:clrFrom>
              <a:clrTo>
                <a:srgbClr val="90C1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58" y="700850"/>
            <a:ext cx="7288267" cy="50976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38224" y="5613856"/>
            <a:ext cx="64042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5000"/>
              </a:lnSpc>
            </a:pPr>
            <a:r>
              <a:rPr lang="ru-RU" sz="11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 сбалансированная городская среда формируется и  развивается  на  территории Северо-западного,  Северо-восточного  и  Восточного  секторов. Менее  сбалансирована  -  на территориях   секторов   нового   жилищного   строительства   (Северного,  Западного,  Юго-западного, Южного и Юго-восточного). Перегруженной выделяется Центральная зона города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19567" y="968661"/>
            <a:ext cx="5374538" cy="369332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r"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СХЕМА РАЗВИТИЯ ТЕРРИТОРИЙ </a:t>
            </a:r>
            <a:r>
              <a:rPr lang="ru-RU" sz="1000" b="1" dirty="0">
                <a:solidFill>
                  <a:srgbClr val="FFC000"/>
                </a:solidFill>
                <a:latin typeface="Arial Black" panose="020B0A04020102020204" pitchFamily="34" charset="0"/>
              </a:rPr>
              <a:t>ОБЪЕКТОВ </a:t>
            </a:r>
            <a:endParaRPr lang="ru-RU" sz="1000" b="1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ПРОИЗВОДСТВЕННОЙ СФЕРЫ МИНСКА</a:t>
            </a:r>
            <a:endParaRPr lang="ru-RU" sz="1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0" y="1547908"/>
            <a:ext cx="1438214" cy="1846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СЕВЕРО-ЗАПАДНЫЙ»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9471" y="1343657"/>
            <a:ext cx="10823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92280" y="3561304"/>
            <a:ext cx="11480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40669" y="1916012"/>
            <a:ext cx="14991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3404" y="2678231"/>
            <a:ext cx="10871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9494" y="4600588"/>
            <a:ext cx="129554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ЮГО-ЗАПАДНЫЙ»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43894" y="5043599"/>
            <a:ext cx="9653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ЮЖНЫЙ»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87095" y="5206596"/>
            <a:ext cx="13564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34540" y="2991047"/>
            <a:ext cx="1184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«МИНСК-ЦЕНТРАЛЬНЫЙ»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9FB7C1"/>
              </a:clrFrom>
              <a:clrTo>
                <a:srgbClr val="9FB7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989197"/>
            <a:ext cx="2591520" cy="5665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9EB7C1"/>
              </a:clrFrom>
              <a:clrTo>
                <a:srgbClr val="9EB7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21" y="5298929"/>
            <a:ext cx="966333" cy="3717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3" y="3610066"/>
            <a:ext cx="2210162" cy="1597220"/>
          </a:xfrm>
          <a:prstGeom prst="rect">
            <a:avLst/>
          </a:prstGeom>
          <a:effectLst>
            <a:outerShdw blurRad="304800" dist="38100" dir="2700000" algn="tl" rotWithShape="0">
              <a:prstClr val="black"/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644710" y="5033384"/>
            <a:ext cx="1718740" cy="6278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 dirty="0" smtClean="0">
                <a:solidFill>
                  <a:schemeClr val="bg1"/>
                </a:solidFill>
              </a:rPr>
              <a:t>184 % </a:t>
            </a:r>
            <a:r>
              <a:rPr lang="ru-RU" sz="1000" dirty="0" smtClean="0">
                <a:solidFill>
                  <a:schemeClr val="bg1"/>
                </a:solidFill>
              </a:rPr>
              <a:t>-      </a:t>
            </a:r>
            <a:r>
              <a:rPr lang="ru-RU" sz="900" dirty="0" smtClean="0">
                <a:solidFill>
                  <a:schemeClr val="bg1"/>
                </a:solidFill>
              </a:rPr>
              <a:t>Центральная зона</a:t>
            </a:r>
          </a:p>
          <a:p>
            <a:pPr>
              <a:lnSpc>
                <a:spcPct val="70000"/>
              </a:lnSpc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34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%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</a:rPr>
              <a:t>-          </a:t>
            </a:r>
            <a:r>
              <a:rPr lang="ru-RU" sz="900" dirty="0" smtClean="0">
                <a:solidFill>
                  <a:schemeClr val="accent1">
                    <a:lumMod val="75000"/>
                  </a:schemeClr>
                </a:solidFill>
              </a:rPr>
              <a:t>Северный сектор</a:t>
            </a:r>
            <a:endParaRPr lang="ru-RU" sz="9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70000"/>
              </a:lnSpc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37 %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</a:rPr>
              <a:t>-          </a:t>
            </a:r>
            <a:r>
              <a:rPr lang="ru-RU" sz="900" dirty="0" smtClean="0">
                <a:solidFill>
                  <a:schemeClr val="accent1">
                    <a:lumMod val="75000"/>
                  </a:schemeClr>
                </a:solidFill>
              </a:rPr>
              <a:t>Западный сектор</a:t>
            </a:r>
          </a:p>
          <a:p>
            <a:pPr>
              <a:lnSpc>
                <a:spcPct val="70000"/>
              </a:lnSpc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39 %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ru-RU" sz="900" dirty="0" smtClean="0">
                <a:solidFill>
                  <a:schemeClr val="accent1">
                    <a:lumMod val="75000"/>
                  </a:schemeClr>
                </a:solidFill>
              </a:rPr>
              <a:t>Юго-восточный сектор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39898"/>
            <a:ext cx="2315092" cy="1564958"/>
          </a:xfrm>
          <a:prstGeom prst="rect">
            <a:avLst/>
          </a:prstGeom>
          <a:effectLst>
            <a:outerShdw blurRad="838200" dist="38100" dir="18900000" algn="bl" rotWithShape="0">
              <a:prstClr val="black"/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1934504" y="3618790"/>
            <a:ext cx="835485" cy="27699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2030 </a:t>
            </a:r>
            <a:r>
              <a:rPr lang="ru-RU" sz="800" dirty="0" smtClean="0">
                <a:latin typeface="Arial Black" panose="020B0A04020102020204" pitchFamily="34" charset="0"/>
              </a:rPr>
              <a:t>год</a:t>
            </a:r>
            <a:endParaRPr lang="ru-RU" sz="800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927" y="2856536"/>
            <a:ext cx="1770036" cy="572464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8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215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% </a:t>
            </a: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  </a:t>
            </a:r>
            <a:r>
              <a:rPr lang="ru-RU" sz="9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Центральная зона</a:t>
            </a:r>
          </a:p>
          <a:p>
            <a:pPr>
              <a:lnSpc>
                <a:spcPct val="80000"/>
              </a:lnSpc>
            </a:pP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42 % </a:t>
            </a:r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            Западный сектор</a:t>
            </a:r>
          </a:p>
          <a:p>
            <a:pPr>
              <a:lnSpc>
                <a:spcPct val="80000"/>
              </a:lnSpc>
            </a:pP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45 %</a:t>
            </a:r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     Юго-восточный сектор</a:t>
            </a:r>
          </a:p>
          <a:p>
            <a:pPr>
              <a:lnSpc>
                <a:spcPct val="80000"/>
              </a:lnSpc>
            </a:pP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55 %</a:t>
            </a:r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       Юго-западный сектор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17953" y="1433579"/>
            <a:ext cx="2202173" cy="1947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9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ДИСБАЛАНС МЕСТ ПРИЛОЖЕНИЯ ТРУДА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67091" y="1530871"/>
            <a:ext cx="859531" cy="276999"/>
          </a:xfrm>
          <a:prstGeom prst="rect">
            <a:avLst/>
          </a:prstGeom>
          <a:noFill/>
          <a:effectLst>
            <a:outerShdw blurRad="101600" dist="38100" dir="8100000" algn="tr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2021 </a:t>
            </a:r>
            <a:r>
              <a:rPr lang="ru-RU" sz="900" dirty="0" smtClean="0">
                <a:latin typeface="Arial Black" panose="020B0A04020102020204" pitchFamily="34" charset="0"/>
              </a:rPr>
              <a:t>год</a:t>
            </a:r>
            <a:endParaRPr lang="ru-RU" sz="900" dirty="0">
              <a:latin typeface="Arial Black" panose="020B0A04020102020204" pitchFamily="34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593032" y="3501018"/>
            <a:ext cx="2254575" cy="2819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900" dirty="0" smtClean="0">
                <a:solidFill>
                  <a:prstClr val="white"/>
                </a:solidFill>
              </a:rPr>
              <a:t>ДИСБАЛАНС МЕСТ ПРИЛОЖЕНИЯ ТРУДА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47117" y="156219"/>
            <a:ext cx="7421199" cy="5601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МИНСКА, КАК КРУПНЕЙШЕГО ЭКОНОМИЧЕСКОГО ЦЕНТРА</a:t>
            </a:r>
          </a:p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МИРОВОГО УРОВНЯ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086063" y="627506"/>
            <a:ext cx="8021890" cy="37189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Экономический  фундамент  Минска  будет  укрепляться  за  счет 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развития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промышленно-производственных </a:t>
            </a:r>
          </a:p>
          <a:p>
            <a:pPr algn="r">
              <a:lnSpc>
                <a:spcPct val="7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редприятий и центров сферы услуг на площади более  </a:t>
            </a:r>
            <a:r>
              <a:rPr lang="ru-RU" sz="1400" b="1" dirty="0" smtClean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6400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гектаров</a:t>
            </a:r>
            <a:endParaRPr lang="ru-RU" sz="11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98894" y="1278236"/>
            <a:ext cx="165563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75000"/>
              </a:lnSpc>
            </a:pPr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Рост занятых в непроизводственной сфере с 75,3% до 79,8%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11089" y="1889013"/>
            <a:ext cx="165563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75000"/>
              </a:lnSpc>
            </a:pPr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Снижение занятых в производственной сфере с 24,7% до 20,2%</a:t>
            </a:r>
          </a:p>
        </p:txBody>
      </p:sp>
      <p:pic>
        <p:nvPicPr>
          <p:cNvPr id="2" name="слайд_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" y="2582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9FB7C1"/>
              </a:clrFrom>
              <a:clrTo>
                <a:srgbClr val="9FB7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9" y="778680"/>
            <a:ext cx="8091633" cy="5674656"/>
          </a:xfrm>
          <a:prstGeom prst="rect">
            <a:avLst/>
          </a:prstGeom>
          <a:effectLst>
            <a:outerShdw blurRad="635000" dist="38100" dir="16200000" rotWithShape="0">
              <a:prstClr val="black"/>
            </a:outerShdw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18656" y="183788"/>
            <a:ext cx="8797601" cy="5601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МИНСКА, КАК КРУПНЕЙШЕГО ИНДУСТРИАЛЬНО-ТЕХНОЛОГИЧЕСКОГО</a:t>
            </a:r>
          </a:p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ЦЕНТРА МИРОВОГО УРОВНЯ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08679" y="673866"/>
            <a:ext cx="8352291" cy="43935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эффективности использования </a:t>
            </a:r>
            <a:r>
              <a:rPr lang="ru-RU" sz="13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3450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га существующих и освоения </a:t>
            </a:r>
            <a:r>
              <a:rPr lang="ru-RU" sz="13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1300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га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новых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производственных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территорий,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позволит увеличить</a:t>
            </a:r>
            <a:r>
              <a:rPr lang="ru-RU" dirty="0"/>
              <a:t>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их площадь с </a:t>
            </a:r>
            <a:r>
              <a:rPr lang="ru-RU" sz="1400" b="1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4370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га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до   </a:t>
            </a:r>
            <a:r>
              <a:rPr lang="ru-RU" sz="1400" b="1" dirty="0" smtClean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4750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77990" y="1425988"/>
            <a:ext cx="1568058" cy="2400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ТЕРРИТОРИИ </a:t>
            </a:r>
            <a:r>
              <a:rPr lang="ru-RU" sz="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425  </a:t>
            </a:r>
            <a:r>
              <a:rPr lang="ru-RU" sz="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Т.Ч. ПРОМЫШЛЕНННЫХ ПРЕДПРИЯТИЙ – </a:t>
            </a:r>
            <a:r>
              <a:rPr lang="ru-RU" sz="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  <a:r>
              <a:rPr lang="ru-RU" sz="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13495" y="1383380"/>
            <a:ext cx="1494320" cy="2400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ТЕРРИТОРИИ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108  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Т.Ч. ПРОМЫШЛЕНННЫХ ПРЕДПРИЯТИЙ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91680" y="1676766"/>
            <a:ext cx="1502334" cy="2400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ТЕРРИТОРИИ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0 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Т.Ч. ПРОМЫШЛЕНННЫХ ПРЕДПРИЯТИЙ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20749" y="1313308"/>
            <a:ext cx="1184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«МИНСК-ЦЕНТРАЛЬНЫЙ»</a:t>
            </a: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0458" y="1046271"/>
            <a:ext cx="5698088" cy="21845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b="1" dirty="0" smtClean="0">
                <a:latin typeface="Arial Black" panose="020B0A04020102020204" pitchFamily="34" charset="0"/>
              </a:rPr>
              <a:t>СХЕМА ТЕРРИТОРИЙ ОБЪЕКТОВ  ПРОИЗВОДСТВЕННОЙ СФЕРЫ</a:t>
            </a:r>
            <a:endParaRPr lang="ru-RU" sz="1000" b="1" dirty="0">
              <a:latin typeface="Arial Black" panose="020B0A040201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40376" y="1544827"/>
            <a:ext cx="1859805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СЕВЕРО-ЗАПАДНЫЙ»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6499" y="1268760"/>
            <a:ext cx="13869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СЕВЕРНЫЙ»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24142" y="3702007"/>
            <a:ext cx="1475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17677" y="1967289"/>
            <a:ext cx="19431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97468" y="3837006"/>
            <a:ext cx="1569660" cy="2400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ТЕРРИТОРИИ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2008  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Т.Ч. ПРОМЫШЛЕНННЫХ ПРЕДПРИЯТИЙ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1326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56205" y="2139790"/>
            <a:ext cx="1544012" cy="2400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ТЕРРИТОРИИ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337  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Т.Ч. ПРОМЫШЛЕНННЫХ ПРЕДПРИЯТИЙ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 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6867" y="2709006"/>
            <a:ext cx="13917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79712" y="4316630"/>
            <a:ext cx="1669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ЮГО-ЗАПАДНЫЙ»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30458" y="5453092"/>
            <a:ext cx="12314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ЮЖНЫЙ»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26321" y="5565198"/>
            <a:ext cx="1569660" cy="2400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ТЕРРИТОРИИ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261  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Т.Ч. ПРОМЫШЛЕНННЫХ ПРЕДПРИЯТИЙ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15616" y="2828894"/>
            <a:ext cx="1569660" cy="2400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ТЕРРИТОРИИ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552  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Т.Ч. ПРОМЫШЛЕНННЫХ ПРЕДПРИЯТИЙ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39446" y="5073108"/>
            <a:ext cx="1752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17457" y="5197432"/>
            <a:ext cx="1569660" cy="2400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ТЕРРИТОРИИ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321  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Т.Ч. ПРОМЫШЛЕНННЫХ ПРЕДПРИЯТИЙ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34540" y="2991047"/>
            <a:ext cx="11849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«МИНСК-ЦЕНТРАЛЬНЫЙ»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9FB7C1"/>
              </a:clrFrom>
              <a:clrTo>
                <a:srgbClr val="9FB7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32990"/>
            <a:ext cx="2591520" cy="566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93ABB8"/>
              </a:clrFrom>
              <a:clrTo>
                <a:srgbClr val="93AB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1" y="4279112"/>
            <a:ext cx="1697901" cy="693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9EB7C1"/>
              </a:clrFrom>
              <a:clrTo>
                <a:srgbClr val="9EB7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5" y="3868211"/>
            <a:ext cx="1258945" cy="48437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001636" y="4485078"/>
            <a:ext cx="1569660" cy="2400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ТЕРРИТОРИИ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274  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Т.Ч. ПРОМЫШЛЕНННЫХ ПРЕДПРИЯТИЙ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918" y="5538883"/>
            <a:ext cx="297208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 развития производственных зон Западного, Юго-западного и Южного секторов.</a:t>
            </a:r>
          </a:p>
          <a:p>
            <a:pPr algn="just">
              <a:lnSpc>
                <a:spcPct val="7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 производственно-технологической модернизации предприятий в Центральной зоне города Минска</a:t>
            </a:r>
            <a:endParaRPr lang="ru-RU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3868038" y="2695054"/>
            <a:ext cx="1568058" cy="2400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ТЕРРИТОРИИ </a:t>
            </a:r>
            <a:r>
              <a:rPr lang="ru-RU" sz="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425  </a:t>
            </a:r>
            <a:r>
              <a:rPr lang="ru-RU" sz="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Т.Ч. ПРОМЫШЛЕНННЫХ ПРЕДПРИЯТИЙ – </a:t>
            </a:r>
            <a:r>
              <a:rPr lang="ru-RU" sz="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  <a:r>
              <a:rPr lang="ru-RU" sz="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76271" y="2564904"/>
            <a:ext cx="15199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«МИНСК-ЦЕНТРАЛЬНЫЙ»</a:t>
            </a:r>
            <a:endParaRPr lang="ru-RU" sz="8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лайд_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0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A37EC4"/>
              </a:clrFrom>
              <a:clrTo>
                <a:srgbClr val="A37E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20" y="308992"/>
            <a:ext cx="8557012" cy="5979086"/>
          </a:xfrm>
          <a:prstGeom prst="rect">
            <a:avLst/>
          </a:prstGeom>
          <a:effectLst>
            <a:outerShdw blurRad="1270000" dist="38100" dir="10800000" algn="r" rotWithShape="0">
              <a:prstClr val="black"/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2" y="4934740"/>
            <a:ext cx="381291" cy="1191795"/>
          </a:xfrm>
          <a:prstGeom prst="rect">
            <a:avLst/>
          </a:prstGeom>
        </p:spPr>
      </p:pic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494414" y="4395198"/>
            <a:ext cx="1849213" cy="5198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600" dirty="0" smtClean="0">
                <a:solidFill>
                  <a:srgbClr val="FFCC66"/>
                </a:solidFill>
              </a:rPr>
              <a:t>Тип территорий </a:t>
            </a:r>
          </a:p>
          <a:p>
            <a:pPr eaLnBrk="1" hangingPunct="1">
              <a:lnSpc>
                <a:spcPct val="6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600" dirty="0" smtClean="0">
                <a:solidFill>
                  <a:srgbClr val="FFCC66"/>
                </a:solidFill>
              </a:rPr>
              <a:t>жилой  застройки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827584" y="4933286"/>
            <a:ext cx="2713736" cy="137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b="0" dirty="0" smtClean="0">
                <a:solidFill>
                  <a:srgbClr val="002060"/>
                </a:solidFill>
              </a:rPr>
              <a:t>- многоквартирный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b="0" dirty="0" smtClean="0">
                <a:solidFill>
                  <a:srgbClr val="002060"/>
                </a:solidFill>
              </a:rPr>
              <a:t>- смешанный многоквартирный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b="0" dirty="0" smtClean="0">
                <a:solidFill>
                  <a:srgbClr val="002060"/>
                </a:solidFill>
              </a:rPr>
              <a:t>- </a:t>
            </a:r>
            <a:r>
              <a:rPr lang="ru-RU" sz="1200" b="0" dirty="0" err="1" smtClean="0">
                <a:solidFill>
                  <a:srgbClr val="002060"/>
                </a:solidFill>
              </a:rPr>
              <a:t>пространственно</a:t>
            </a:r>
            <a:r>
              <a:rPr lang="ru-RU" sz="1200" b="0" dirty="0" smtClean="0">
                <a:solidFill>
                  <a:srgbClr val="002060"/>
                </a:solidFill>
              </a:rPr>
              <a:t> смешанный 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b="0" dirty="0" smtClean="0">
                <a:solidFill>
                  <a:srgbClr val="002060"/>
                </a:solidFill>
              </a:rPr>
              <a:t>- усадебный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b="0" dirty="0" smtClean="0">
                <a:solidFill>
                  <a:srgbClr val="002060"/>
                </a:solidFill>
              </a:rPr>
              <a:t>- усадебный в ландшафтных зонах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b="0" dirty="0" smtClean="0">
                <a:solidFill>
                  <a:srgbClr val="002060"/>
                </a:solidFill>
              </a:rPr>
              <a:t>- смешанный (диппредставительства)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b="0" dirty="0" smtClean="0">
                <a:solidFill>
                  <a:srgbClr val="002060"/>
                </a:solidFill>
              </a:rPr>
              <a:t>- резерв  развития жилых территорий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42109" y="1089835"/>
            <a:ext cx="13869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СЕВЕРНЫЙ»</a:t>
            </a:r>
            <a:endParaRPr lang="ru-RU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79712" y="2476072"/>
            <a:ext cx="13917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84452" y="3938290"/>
            <a:ext cx="1669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ЮГО-ЗАПАДНЫЙ»</a:t>
            </a:r>
            <a:endParaRPr lang="ru-RU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77468" y="4786553"/>
            <a:ext cx="12314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ЮЖНЫЙ»</a:t>
            </a:r>
            <a:endParaRPr lang="ru-RU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37399" y="4457729"/>
            <a:ext cx="1752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26379" y="2863389"/>
            <a:ext cx="1475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57461" y="1834728"/>
            <a:ext cx="19431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85579" y="1363718"/>
            <a:ext cx="1859805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СЕВЕРО-ЗАПАДНЫЙ»</a:t>
            </a:r>
            <a:endParaRPr lang="ru-RU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877183" y="2958414"/>
            <a:ext cx="1425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МИНСК-ЦЕНТРАЛЬНЫЙ</a:t>
            </a:r>
            <a:r>
              <a:rPr lang="ru-RU" sz="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 </a:t>
            </a:r>
            <a:endParaRPr lang="ru-RU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96FF"/>
              </a:clrFrom>
              <a:clrTo>
                <a:srgbClr val="FB96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648" y="4277409"/>
            <a:ext cx="2591856" cy="1887895"/>
          </a:xfrm>
          <a:prstGeom prst="rect">
            <a:avLst/>
          </a:prstGeom>
          <a:effectLst>
            <a:outerShdw blurRad="482600" dist="38100" dir="16200000" sx="110000" sy="110000" rotWithShape="0">
              <a:prstClr val="black"/>
            </a:outerShdw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C08FB5"/>
              </a:clrFrom>
              <a:clrTo>
                <a:srgbClr val="C08F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" y="1787289"/>
            <a:ext cx="2101596" cy="1444515"/>
          </a:xfrm>
          <a:prstGeom prst="rect">
            <a:avLst/>
          </a:prstGeom>
          <a:effectLst>
            <a:outerShdw blurRad="1092200" sx="106000" sy="106000" algn="ctr" rotWithShape="0">
              <a:prstClr val="black"/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B57DC8"/>
              </a:clrFrom>
              <a:clrTo>
                <a:srgbClr val="B57D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6" y="3226266"/>
            <a:ext cx="737455" cy="645698"/>
          </a:xfrm>
          <a:prstGeom prst="rect">
            <a:avLst/>
          </a:prstGeom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91983" y="1567620"/>
            <a:ext cx="2160858" cy="3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РАЗМЕЩЕНИЕ ЖИЛОГО ФОНДА</a:t>
            </a:r>
          </a:p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</a:t>
            </a:r>
            <a:r>
              <a:rPr lang="ru-RU" sz="11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11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ru-RU" sz="1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СЕКТОРАМ)</a:t>
            </a:r>
            <a:endParaRPr lang="ru-RU" sz="1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endParaRPr lang="ru-RU" sz="11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686056" y="116632"/>
            <a:ext cx="6344109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СФЕРЫ ЖИЛИЩНОГО СТРОИТЕЛЬСТВА МИНСКА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7956376" y="1025625"/>
            <a:ext cx="1152128" cy="3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1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Жилой район</a:t>
            </a:r>
          </a:p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«Сокол»</a:t>
            </a: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6773888" y="4158162"/>
            <a:ext cx="2304256" cy="2160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плотности расселения (чел./га)</a:t>
            </a:r>
          </a:p>
        </p:txBody>
      </p:sp>
      <p:sp>
        <p:nvSpPr>
          <p:cNvPr id="76" name="Rectangle 3"/>
          <p:cNvSpPr txBox="1">
            <a:spLocks noChangeArrowheads="1"/>
          </p:cNvSpPr>
          <p:nvPr/>
        </p:nvSpPr>
        <p:spPr bwMode="auto">
          <a:xfrm>
            <a:off x="893006" y="4728641"/>
            <a:ext cx="1849580" cy="2778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dirty="0" smtClean="0"/>
              <a:t>Условные обозначения</a:t>
            </a:r>
            <a:r>
              <a:rPr lang="ru-RU" sz="1200" b="0" dirty="0" smtClean="0"/>
              <a:t>: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756213" y="404664"/>
            <a:ext cx="8352291" cy="499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Увеличение объемов нового жилищного строительства, сокращение сноса жилой усадебной застройки, реновация индустриальной  </a:t>
            </a:r>
            <a:r>
              <a:rPr lang="ru-RU" sz="11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среднеэтажной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застройки  50-70-годов с повышением  жилищной обеспеченности с </a:t>
            </a:r>
            <a:r>
              <a:rPr lang="ru-RU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23,2 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1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/чел до </a:t>
            </a:r>
            <a:r>
              <a:rPr lang="ru-RU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27,5 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1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/чел.  Приоритет -  жилищное строительство в северной части города. </a:t>
            </a: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990291" y="901206"/>
            <a:ext cx="2085765" cy="133340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101600" dist="38100" dir="2700000" sx="102000" sy="102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123318" y="3001771"/>
            <a:ext cx="586469" cy="58646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101600" dist="38100" dir="2700000" sx="102000" sy="102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слайд_6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686056" y="116632"/>
            <a:ext cx="6344109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СФЕРЫ ЖИЛИЩНОГО СТРОИТЕЛЬСТВА МИНСКА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7CFE4"/>
              </a:clrFrom>
              <a:clrTo>
                <a:srgbClr val="C7CF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8989"/>
            <a:ext cx="7742579" cy="5438898"/>
          </a:xfrm>
          <a:prstGeom prst="rect">
            <a:avLst/>
          </a:prstGeom>
          <a:effectLst>
            <a:outerShdw blurRad="546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89" y="4609761"/>
            <a:ext cx="1909475" cy="57175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10122" y="5373216"/>
            <a:ext cx="42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жилищное строительство</a:t>
            </a: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свободных территориях .................................................</a:t>
            </a: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430,0 га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реконструируемых территориях ..................................</a:t>
            </a: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461,0 га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территориях трансформируемых объектов ...............</a:t>
            </a: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356,0 га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территориях со сносом усадебной застройки ............</a:t>
            </a: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240,0 га</a:t>
            </a:r>
            <a:endParaRPr lang="ru-RU" sz="12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0998" y="971461"/>
            <a:ext cx="12298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34170" y="2950968"/>
            <a:ext cx="12362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33662" y="4669105"/>
            <a:ext cx="10983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ЮЖНЫЙ»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01689" y="4690926"/>
            <a:ext cx="15552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99236" y="2774847"/>
            <a:ext cx="11480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75448" y="1672691"/>
            <a:ext cx="17171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80526" y="2672804"/>
            <a:ext cx="13468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«МИНСК-ЦЕНТРАЛЬНЫЙ»</a:t>
            </a:r>
            <a:endParaRPr lang="ru-RU" sz="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04965" y="1145810"/>
            <a:ext cx="1643399" cy="20005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СЕВЕРО-ЗАПАДНЫЙ»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97262" y="4784789"/>
            <a:ext cx="1269899" cy="2585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ФОНД 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3552 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</a:p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ЖИЛОЙ ЗАСТРОЙКИ –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92478" y="4788984"/>
            <a:ext cx="1269899" cy="2585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ФОНД 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3552 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</a:p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ЖИЛОЙ ЗАСТРОЙКИ –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690164" y="3920586"/>
            <a:ext cx="1269899" cy="2585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ФОНД 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6113 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</a:p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ЖИЛОЙ ЗАСТРОЙКИ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856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76376" y="3066183"/>
            <a:ext cx="1313180" cy="2585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ФОНД 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10490 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</a:p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ЖИЛОЙ ЗАСТРОЙКИ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1567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22744" y="1233573"/>
            <a:ext cx="1269899" cy="2585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ФОНД 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1363 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</a:p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ЖИЛОЙ ЗАСТРОЙКИ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25819" y="1058119"/>
            <a:ext cx="1313180" cy="2585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ФОНД 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3969 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</a:p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ЖИЛОЙ ЗАСТРОЙКИ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1005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21973" y="1772901"/>
            <a:ext cx="1269899" cy="2585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ФОНД 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3552 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</a:p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ЖИЛОЙ ЗАСТРОЙКИ –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92868" y="2878732"/>
            <a:ext cx="1382053" cy="2446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ФОНД -  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4358 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</a:p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ЖИЛОЙ ЗАСТРОЙКИ </a:t>
            </a:r>
            <a:r>
              <a:rPr lang="ru-RU" sz="7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7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953 </a:t>
            </a:r>
            <a:r>
              <a:rPr lang="ru-RU" sz="7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849197" y="2761763"/>
            <a:ext cx="1313180" cy="2585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ФОНД - </a:t>
            </a:r>
            <a:r>
              <a:rPr lang="ru-RU" sz="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9380 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ТЫС.КВ.М</a:t>
            </a:r>
          </a:p>
          <a:p>
            <a:pPr>
              <a:lnSpc>
                <a:spcPct val="90000"/>
              </a:lnSpc>
            </a:pP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ЖИЛОЙ ЗАСТРОЙКИ – </a:t>
            </a:r>
            <a:r>
              <a:rPr lang="ru-RU" sz="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1063</a:t>
            </a:r>
            <a:r>
              <a:rPr lang="ru-RU" sz="4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866" y="3812282"/>
            <a:ext cx="2124597" cy="61053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" y="1541330"/>
            <a:ext cx="2972390" cy="2103694"/>
          </a:xfrm>
          <a:prstGeom prst="rect">
            <a:avLst/>
          </a:prstGeom>
          <a:effectLst>
            <a:outerShdw blurRad="482600" dir="5400000" sx="108000" sy="108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3216657"/>
            <a:ext cx="527015" cy="716399"/>
          </a:xfrm>
          <a:prstGeom prst="rect">
            <a:avLst/>
          </a:prstGeom>
        </p:spPr>
      </p:pic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415163" y="4447314"/>
            <a:ext cx="2035210" cy="27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</a:rPr>
              <a:t>Условные обозначения</a:t>
            </a:r>
            <a:r>
              <a:rPr lang="ru-RU" sz="1300" b="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6479" y="3830252"/>
            <a:ext cx="14814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ЮГО-ЗАПАДНЫЙ»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DFE44A"/>
              </a:clrFrom>
              <a:clrTo>
                <a:srgbClr val="DFE44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t="4451" r="21012" b="10056"/>
          <a:stretch/>
        </p:blipFill>
        <p:spPr>
          <a:xfrm>
            <a:off x="410051" y="4710278"/>
            <a:ext cx="489541" cy="145502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13070" y="4694471"/>
            <a:ext cx="3499934" cy="144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1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на территориях выносимых предприятий</a:t>
            </a:r>
          </a:p>
          <a:p>
            <a:pPr>
              <a:lnSpc>
                <a:spcPct val="114000"/>
              </a:lnSpc>
            </a:pPr>
            <a:r>
              <a:rPr lang="ru-RU" sz="11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троительство со сносом многоквартирной застройки</a:t>
            </a:r>
          </a:p>
          <a:p>
            <a:pPr>
              <a:lnSpc>
                <a:spcPct val="114000"/>
              </a:lnSpc>
            </a:pPr>
            <a:r>
              <a:rPr lang="ru-RU" sz="11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р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еконструкция 5-этажной застройки</a:t>
            </a:r>
          </a:p>
          <a:p>
            <a:pPr>
              <a:lnSpc>
                <a:spcPct val="114000"/>
              </a:lnSpc>
            </a:pPr>
            <a:r>
              <a:rPr lang="ru-RU" sz="11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строительство 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со сносом усадебной застройки</a:t>
            </a:r>
          </a:p>
          <a:p>
            <a:pPr>
              <a:lnSpc>
                <a:spcPct val="114000"/>
              </a:lnSpc>
            </a:pPr>
            <a:r>
              <a:rPr lang="ru-RU" sz="11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о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своение и реконструкция усадебной застройки</a:t>
            </a:r>
            <a:endParaRPr lang="ru-RU" sz="11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ru-RU" sz="11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строительство на свободных территориях </a:t>
            </a:r>
          </a:p>
          <a:p>
            <a:pPr>
              <a:lnSpc>
                <a:spcPct val="114000"/>
              </a:lnSpc>
            </a:pPr>
            <a:r>
              <a:rPr lang="ru-RU" sz="11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уплотнение </a:t>
            </a:r>
            <a:r>
              <a:rPr lang="ru-RU" sz="11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существующей 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застройки</a:t>
            </a:r>
            <a:endParaRPr lang="ru-RU" sz="11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417598" y="4099408"/>
            <a:ext cx="2489918" cy="3539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РАЗМЕЩЕНИЕ  ЖИЛИЩНОГО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СТРОИТЕЛЬСТВА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42017" y="1413456"/>
            <a:ext cx="2004261" cy="3539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ВВОД ЖИЛОГО ФОНДА до 2030</a:t>
            </a:r>
          </a:p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9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</a:t>
            </a:r>
            <a:r>
              <a:rPr lang="ru-RU" sz="9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9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ru-RU" sz="9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</a:t>
            </a:r>
            <a:r>
              <a:rPr lang="ru-RU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9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площади</a:t>
            </a:r>
            <a:r>
              <a:rPr lang="ru-RU" sz="1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endParaRPr lang="ru-RU" sz="1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7844105" y="1562035"/>
            <a:ext cx="1152128" cy="3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1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Жилой район</a:t>
            </a:r>
          </a:p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«Сокол»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756213" y="404664"/>
            <a:ext cx="8352291" cy="499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Увеличение объемов нового жилищного строительства, сокращение сноса жилой усадебной застройки, реновация индустриальной  </a:t>
            </a:r>
            <a:r>
              <a:rPr lang="ru-RU" sz="11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среднеэтажной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застройки  50-70-годов с повышением  жилищной обеспеченности с </a:t>
            </a:r>
            <a:r>
              <a:rPr lang="ru-RU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23,2 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1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/чел до </a:t>
            </a:r>
            <a:r>
              <a:rPr lang="ru-RU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27,5 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1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/чел. </a:t>
            </a: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слайд_7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0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DFE44A"/>
              </a:clrFrom>
              <a:clrTo>
                <a:srgbClr val="DFE44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t="4451" r="21012" b="10056"/>
          <a:stretch/>
        </p:blipFill>
        <p:spPr>
          <a:xfrm>
            <a:off x="611560" y="4924059"/>
            <a:ext cx="417615" cy="1241245"/>
          </a:xfrm>
          <a:prstGeom prst="rect">
            <a:avLst/>
          </a:prstGeom>
        </p:spPr>
      </p:pic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7685673" y="1392211"/>
            <a:ext cx="1152128" cy="3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1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Жилой район</a:t>
            </a:r>
          </a:p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1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«Сокол»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A97EC6"/>
              </a:clrFrom>
              <a:clrTo>
                <a:srgbClr val="A97E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7684"/>
            <a:ext cx="8459438" cy="5706833"/>
          </a:xfrm>
          <a:prstGeom prst="rect">
            <a:avLst/>
          </a:prstGeom>
        </p:spPr>
      </p:pic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11560" y="4692125"/>
            <a:ext cx="2035210" cy="27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Условные</a:t>
            </a:r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</a:rPr>
              <a:t> обозначения</a:t>
            </a:r>
            <a:r>
              <a:rPr lang="ru-RU" sz="1300" b="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7757" y="4836639"/>
            <a:ext cx="3499934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на территориях выносимых предприятий</a:t>
            </a:r>
          </a:p>
          <a:p>
            <a:pPr>
              <a:lnSpc>
                <a:spcPct val="114000"/>
              </a:lnSpc>
            </a:pPr>
            <a:r>
              <a:rPr lang="ru-RU" sz="1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троительство со сносом многоквартирной застройки</a:t>
            </a:r>
          </a:p>
          <a:p>
            <a:pPr>
              <a:lnSpc>
                <a:spcPct val="114000"/>
              </a:lnSpc>
            </a:pPr>
            <a:r>
              <a:rPr lang="ru-RU" sz="1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р</a:t>
            </a:r>
            <a:r>
              <a:rPr lang="ru-RU" sz="1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еконструкция 5-этажной застройки</a:t>
            </a:r>
          </a:p>
          <a:p>
            <a:pPr>
              <a:lnSpc>
                <a:spcPct val="114000"/>
              </a:lnSpc>
            </a:pPr>
            <a:r>
              <a:rPr lang="ru-RU" sz="1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строительство </a:t>
            </a:r>
            <a:r>
              <a:rPr lang="ru-RU" sz="1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со сносом усадебной застройки</a:t>
            </a:r>
          </a:p>
          <a:p>
            <a:pPr>
              <a:lnSpc>
                <a:spcPct val="114000"/>
              </a:lnSpc>
            </a:pPr>
            <a:r>
              <a:rPr lang="ru-RU" sz="1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о</a:t>
            </a:r>
            <a:r>
              <a:rPr lang="ru-RU" sz="1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своение и реконструкция усадебной застройки</a:t>
            </a:r>
            <a:endParaRPr lang="ru-RU" sz="10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ru-RU" sz="1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строительство на свободных территориях </a:t>
            </a:r>
          </a:p>
          <a:p>
            <a:pPr>
              <a:lnSpc>
                <a:spcPct val="114000"/>
              </a:lnSpc>
            </a:pPr>
            <a:r>
              <a:rPr lang="ru-RU" sz="1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уплотнение </a:t>
            </a:r>
            <a:r>
              <a:rPr lang="ru-RU" sz="1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существующей </a:t>
            </a:r>
            <a:r>
              <a:rPr lang="ru-RU" sz="1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застройки</a:t>
            </a:r>
            <a:endParaRPr lang="ru-RU" sz="10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611560" y="4422304"/>
            <a:ext cx="2619147" cy="35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9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РАЗМЕЩЕНИЕ 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9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ЖИЛИЩНОГО СТРОИТЕЛЬСТВА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4814093" y="489310"/>
            <a:ext cx="4162988" cy="413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Размещение нового жилищного строительства</a:t>
            </a:r>
          </a:p>
          <a:p>
            <a:pPr algn="r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свободных территориях </a:t>
            </a:r>
            <a:endParaRPr lang="ru-RU" sz="1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26780" y="5439141"/>
            <a:ext cx="3360985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  <a:spcAft>
                <a:spcPts val="300"/>
              </a:spcAft>
            </a:pP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жилищное строительство</a:t>
            </a: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60000"/>
              </a:lnSpc>
              <a:spcAft>
                <a:spcPts val="300"/>
              </a:spcAft>
            </a:pP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районе «Северный Берег»..............</a:t>
            </a: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430,0 га</a:t>
            </a:r>
          </a:p>
          <a:p>
            <a:pPr>
              <a:lnSpc>
                <a:spcPct val="60000"/>
              </a:lnSpc>
              <a:spcAft>
                <a:spcPts val="300"/>
              </a:spcAft>
            </a:pPr>
            <a:r>
              <a:rPr lang="ru-RU" sz="10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районе «</a:t>
            </a:r>
            <a:r>
              <a:rPr lang="ru-RU" sz="1000" b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Ноттенгем</a:t>
            </a: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»..........................</a:t>
            </a: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461,0 га</a:t>
            </a:r>
          </a:p>
          <a:p>
            <a:pPr>
              <a:lnSpc>
                <a:spcPct val="60000"/>
              </a:lnSpc>
              <a:spcAft>
                <a:spcPts val="300"/>
              </a:spcAft>
            </a:pP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районе «</a:t>
            </a:r>
            <a:r>
              <a:rPr lang="ru-RU" sz="1000" b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Сухарево</a:t>
            </a: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»......               .......</a:t>
            </a: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356,0 га</a:t>
            </a:r>
          </a:p>
          <a:p>
            <a:pPr>
              <a:lnSpc>
                <a:spcPct val="60000"/>
              </a:lnSpc>
              <a:spcAft>
                <a:spcPts val="300"/>
              </a:spcAft>
            </a:pP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районе «</a:t>
            </a:r>
            <a:r>
              <a:rPr lang="ru-RU" sz="1000" b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Лошица</a:t>
            </a:r>
            <a:r>
              <a:rPr lang="ru-RU" sz="10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»...............................</a:t>
            </a: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240,0 га</a:t>
            </a:r>
            <a:endParaRPr lang="ru-RU" sz="12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686056" y="116632"/>
            <a:ext cx="6344109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СФЕРЫ ЖИЛИЩНОГО СТРОИТЕЛЬСТВА МИНСКА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79912" y="2889297"/>
            <a:ext cx="13468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«МИНСК-ЦЕНТРАЛЬНЫЙ»</a:t>
            </a:r>
            <a:endParaRPr lang="ru-RU" sz="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07094" y="896211"/>
            <a:ext cx="12298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40713" y="2365351"/>
            <a:ext cx="12362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29570" y="4869927"/>
            <a:ext cx="10983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ЮЖНЫЙ»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73086" y="4924059"/>
            <a:ext cx="15552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38316" y="2774447"/>
            <a:ext cx="11480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01687" y="1709085"/>
            <a:ext cx="17171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58831" y="1163117"/>
            <a:ext cx="1643399" cy="20005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СЕВЕРО-ЗАПАДНЫЙ»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06022" y="4161888"/>
            <a:ext cx="14814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ЮГО-ЗАПАДНЫЙ»</a:t>
            </a:r>
            <a:endParaRPr lang="ru-RU" sz="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22006" y="1087023"/>
            <a:ext cx="936104" cy="936104"/>
          </a:xfrm>
          <a:prstGeom prst="ellipse">
            <a:avLst/>
          </a:prstGeom>
          <a:noFill/>
          <a:ln>
            <a:solidFill>
              <a:srgbClr val="FFC000"/>
            </a:solidFill>
          </a:ln>
          <a:effectLst>
            <a:outerShdw blurRad="101600" dist="38100" dir="2700000" sx="102000" sy="102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3001140" y="1108722"/>
            <a:ext cx="800418" cy="800418"/>
          </a:xfrm>
          <a:prstGeom prst="ellipse">
            <a:avLst/>
          </a:prstGeom>
          <a:noFill/>
          <a:ln>
            <a:solidFill>
              <a:srgbClr val="FFC000"/>
            </a:solidFill>
          </a:ln>
          <a:effectLst>
            <a:outerShdw blurRad="101600" dist="38100" dir="2700000" sx="102000" sy="102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2170888" y="3240238"/>
            <a:ext cx="800418" cy="800418"/>
          </a:xfrm>
          <a:prstGeom prst="ellipse">
            <a:avLst/>
          </a:prstGeom>
          <a:noFill/>
          <a:ln>
            <a:solidFill>
              <a:srgbClr val="FFC000"/>
            </a:solidFill>
          </a:ln>
          <a:effectLst>
            <a:outerShdw blurRad="101600" dist="38100" dir="2700000" sx="102000" sy="102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6692874" y="2774447"/>
            <a:ext cx="800418" cy="800418"/>
          </a:xfrm>
          <a:prstGeom prst="ellipse">
            <a:avLst/>
          </a:prstGeom>
          <a:noFill/>
          <a:ln>
            <a:solidFill>
              <a:srgbClr val="FFC000"/>
            </a:solidFill>
          </a:ln>
          <a:effectLst>
            <a:outerShdw blurRad="101600" dist="38100" dir="2700000" sx="102000" sy="102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4369322" y="4123641"/>
            <a:ext cx="800418" cy="800418"/>
          </a:xfrm>
          <a:prstGeom prst="ellipse">
            <a:avLst/>
          </a:prstGeom>
          <a:noFill/>
          <a:ln>
            <a:solidFill>
              <a:srgbClr val="FFC000"/>
            </a:solidFill>
          </a:ln>
          <a:effectLst>
            <a:outerShdw blurRad="101600" dist="38100" dir="2700000" sx="102000" sy="102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21" y="4040656"/>
            <a:ext cx="1959636" cy="563133"/>
          </a:xfrm>
          <a:prstGeom prst="rect">
            <a:avLst/>
          </a:prstGeom>
        </p:spPr>
      </p:pic>
      <p:pic>
        <p:nvPicPr>
          <p:cNvPr id="4" name="слайд_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7251" y="179424"/>
            <a:ext cx="7902356" cy="578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5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ВЗАИМОСВЯЗАННОЕ РАЗВИТИЕ СИСТЕМЫ ОБЩЕСТВЕННЫХ ЦЕНТРОВ НА </a:t>
            </a:r>
          </a:p>
          <a:p>
            <a:pPr>
              <a:lnSpc>
                <a:spcPct val="85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МЕЖСЕЛЕННОМ, ГОРОДСКОМ, РАЙОННОМ И ЛОКАЛЬНОМ УРОВНЯХ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AA8FF"/>
              </a:clrFrom>
              <a:clrTo>
                <a:srgbClr val="CAA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08720"/>
            <a:ext cx="6604419" cy="4687093"/>
          </a:xfrm>
          <a:prstGeom prst="rect">
            <a:avLst/>
          </a:prstGeom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/>
          <p:cNvSpPr txBox="1"/>
          <p:nvPr/>
        </p:nvSpPr>
        <p:spPr>
          <a:xfrm>
            <a:off x="4001022" y="1329010"/>
            <a:ext cx="918841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«МИНСК – СЕВЕРНЫЙ»</a:t>
            </a:r>
            <a:endParaRPr lang="ru-RU" sz="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68167" y="4327034"/>
            <a:ext cx="1098378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«МИНСК – ЮГО-ЗАПАДНЫЙ»</a:t>
            </a:r>
            <a:endParaRPr lang="ru-RU" sz="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95206" y="4595118"/>
            <a:ext cx="827471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«МИНСК – ЮЖНЫЙ»</a:t>
            </a:r>
            <a:endParaRPr lang="ru-RU" sz="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75856" y="4751592"/>
            <a:ext cx="1151277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84869" y="2120352"/>
            <a:ext cx="1261884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03592" y="3469906"/>
            <a:ext cx="100219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5E1B8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«МИНСК-ЦЕНТРАЛЬНЫЙ»</a:t>
            </a:r>
            <a:endParaRPr lang="ru-RU" sz="600" b="1" dirty="0">
              <a:solidFill>
                <a:srgbClr val="5E1B87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87388" y="1951369"/>
            <a:ext cx="1208985" cy="1846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«МИНСК – СЕВЕРО-ЗАПАДНЫЙ»</a:t>
            </a:r>
            <a:endParaRPr lang="ru-RU" sz="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45510" y="2883249"/>
            <a:ext cx="1002197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«МИНСК-ЦЕНТРАЛЬНЫЙ»</a:t>
            </a:r>
            <a:endParaRPr lang="ru-RU" sz="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CF8BF7"/>
              </a:clrFrom>
              <a:clrTo>
                <a:srgbClr val="CF8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4" y="1076123"/>
            <a:ext cx="2228210" cy="1935158"/>
          </a:xfrm>
          <a:prstGeom prst="rect">
            <a:avLst/>
          </a:prstGeom>
          <a:effectLst>
            <a:outerShdw blurRad="812800" dist="38100" dir="2700000" sx="102000" sy="102000" algn="tl" rotWithShape="0">
              <a:prstClr val="black">
                <a:alpha val="97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CFA9CA"/>
              </a:clrFrom>
              <a:clrTo>
                <a:srgbClr val="CFA9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10725"/>
            <a:ext cx="2683363" cy="2754579"/>
          </a:xfrm>
          <a:prstGeom prst="rect">
            <a:avLst/>
          </a:prstGeom>
          <a:effectLst>
            <a:outerShdw blurRad="800100" dist="152400" dir="2700000" algn="tl" rotWithShape="0">
              <a:prstClr val="black">
                <a:alpha val="55000"/>
              </a:prstClr>
            </a:outerShdw>
          </a:effec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68599" y="1432150"/>
            <a:ext cx="1061752" cy="4851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defPPr>
              <a:defRPr lang="ru-RU"/>
            </a:defPPr>
            <a:lvl1pPr marL="342900" indent="-342900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SzPct val="80000"/>
              <a:buFont typeface="Wingdings" pitchFamily="2" charset="2"/>
              <a:buNone/>
              <a:defRPr sz="800" b="1">
                <a:solidFill>
                  <a:prstClr val="white"/>
                </a:solidFill>
                <a:latin typeface="Arial Black" panose="020B0A04020102020204" pitchFamily="34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000" b="1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800" b="1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1800" b="1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ru-RU" dirty="0" smtClean="0"/>
              <a:t>МИНСК – 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СТОЛИЦА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РЕСПУБЛИКИ</a:t>
            </a:r>
            <a:endParaRPr lang="ru-RU" dirty="0"/>
          </a:p>
          <a:p>
            <a:pPr>
              <a:lnSpc>
                <a:spcPct val="90000"/>
              </a:lnSpc>
            </a:pPr>
            <a:r>
              <a:rPr lang="ru-RU" dirty="0"/>
              <a:t>БЕЛАРУСЬ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9883" y="5069041"/>
            <a:ext cx="1160895" cy="652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600" b="1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Европейского значения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endParaRPr lang="ru-RU" sz="600" b="1" dirty="0" smtClean="0">
              <a:solidFill>
                <a:srgbClr val="5E1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600" b="1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Национального значения</a:t>
            </a:r>
          </a:p>
          <a:p>
            <a:pPr>
              <a:lnSpc>
                <a:spcPct val="90000"/>
              </a:lnSpc>
            </a:pPr>
            <a:endParaRPr lang="ru-RU" sz="400" b="1" dirty="0" smtClean="0">
              <a:solidFill>
                <a:srgbClr val="5E1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ru-RU" sz="600" b="1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значения</a:t>
            </a:r>
          </a:p>
          <a:p>
            <a:pPr>
              <a:lnSpc>
                <a:spcPct val="90000"/>
              </a:lnSpc>
            </a:pPr>
            <a:r>
              <a:rPr lang="ru-RU" sz="600" b="1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Местного значения</a:t>
            </a:r>
            <a:endParaRPr lang="ru-RU" sz="600" b="1" dirty="0">
              <a:solidFill>
                <a:srgbClr val="5E1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55776" y="1164284"/>
            <a:ext cx="1225685" cy="768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еспубликанский</a:t>
            </a:r>
          </a:p>
          <a:p>
            <a:pPr>
              <a:lnSpc>
                <a:spcPct val="90000"/>
              </a:lnSpc>
            </a:pPr>
            <a:endParaRPr lang="ru-RU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ru-RU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областные</a:t>
            </a:r>
          </a:p>
          <a:p>
            <a:pPr>
              <a:lnSpc>
                <a:spcPct val="90000"/>
              </a:lnSpc>
            </a:pPr>
            <a:endParaRPr lang="ru-RU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ru-RU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нутриобластных  регионов</a:t>
            </a:r>
          </a:p>
          <a:p>
            <a:pPr>
              <a:lnSpc>
                <a:spcPct val="90000"/>
              </a:lnSpc>
            </a:pPr>
            <a:endParaRPr lang="ru-RU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подцентры</a:t>
            </a:r>
            <a:r>
              <a:rPr lang="ru-RU" sz="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внутриобластных регионов</a:t>
            </a:r>
          </a:p>
          <a:p>
            <a:pPr>
              <a:lnSpc>
                <a:spcPct val="90000"/>
              </a:lnSpc>
            </a:pPr>
            <a:endParaRPr lang="ru-RU"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районные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ru-RU" sz="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внутрирайонные</a:t>
            </a:r>
            <a:endParaRPr lang="ru-RU" sz="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B4A2FF"/>
              </a:clrFrom>
              <a:clrTo>
                <a:srgbClr val="B4A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760" y="1117553"/>
            <a:ext cx="243986" cy="7626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CCAACB"/>
              </a:clrFrom>
              <a:clrTo>
                <a:srgbClr val="CCAA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9" y="4964471"/>
            <a:ext cx="342364" cy="746806"/>
          </a:xfrm>
          <a:prstGeom prst="rect">
            <a:avLst/>
          </a:prstGeom>
        </p:spPr>
      </p:pic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2339752" y="980728"/>
            <a:ext cx="1593872" cy="16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7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территориальных центров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53417" y="3347497"/>
            <a:ext cx="976549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259670" y="3097448"/>
            <a:ext cx="2581623" cy="5475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МИНСК - ЦЕНТР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   МИНСКОЙ ОБЛАСТИ,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         МИНСКОГО РЕГИОНА И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               МИНСКОЙ АГЛОМЕРАЦИИ</a:t>
            </a: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1941251" y="4834981"/>
            <a:ext cx="1276105" cy="31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50" dirty="0" smtClean="0">
                <a:solidFill>
                  <a:srgbClr val="5E1B87"/>
                </a:solidFill>
              </a:rPr>
              <a:t>Типология</a:t>
            </a:r>
          </a:p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50" dirty="0" smtClean="0">
                <a:solidFill>
                  <a:srgbClr val="5E1B87"/>
                </a:solidFill>
              </a:rPr>
              <a:t>городских центров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18813" y="5717366"/>
            <a:ext cx="581062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взаимосвязанной системы центров социальной инфраструктуры Республики Беларусь, Минской области, Центрального региона и Минской агломерации, центров планировочных секторов и планировочных районов столицы.</a:t>
            </a:r>
            <a:endParaRPr lang="ru-RU" sz="1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A299CE"/>
              </a:clrFrom>
              <a:clrTo>
                <a:srgbClr val="A299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30" y="903054"/>
            <a:ext cx="2338380" cy="1912224"/>
          </a:xfrm>
          <a:prstGeom prst="rect">
            <a:avLst/>
          </a:prstGeom>
          <a:effectLst>
            <a:outerShdw blurRad="977900" dist="38100" dir="8100000" sx="113000" sy="113000" algn="tr" rotWithShape="0">
              <a:prstClr val="black">
                <a:alpha val="75000"/>
              </a:prstClr>
            </a:outerShdw>
          </a:effectLst>
        </p:spPr>
      </p:pic>
      <p:sp>
        <p:nvSpPr>
          <p:cNvPr id="41" name="TextBox 40"/>
          <p:cNvSpPr txBox="1"/>
          <p:nvPr/>
        </p:nvSpPr>
        <p:spPr>
          <a:xfrm>
            <a:off x="2193949" y="2998657"/>
            <a:ext cx="923651" cy="184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3"/>
          <p:cNvSpPr txBox="1">
            <a:spLocks noChangeArrowheads="1"/>
          </p:cNvSpPr>
          <p:nvPr/>
        </p:nvSpPr>
        <p:spPr bwMode="auto">
          <a:xfrm>
            <a:off x="7162853" y="2674185"/>
            <a:ext cx="1960622" cy="5866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МИНСК – </a:t>
            </a:r>
          </a:p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СИСТЕМА ЦЕНТРОВ</a:t>
            </a:r>
          </a:p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МИНСКОЙ АГЛОМЕРАЦИИ</a:t>
            </a:r>
          </a:p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в </a:t>
            </a:r>
            <a:r>
              <a:rPr lang="ru-RU" sz="800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т.ч</a:t>
            </a: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. «ГОРОДОВ-СПУТНИКОВ»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A79AD0"/>
              </a:clrFrom>
              <a:clrTo>
                <a:srgbClr val="A79A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12" y="4327034"/>
            <a:ext cx="2066673" cy="1203902"/>
          </a:xfrm>
          <a:prstGeom prst="rect">
            <a:avLst/>
          </a:prstGeom>
          <a:effectLst>
            <a:outerShdw blurRad="2159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7408724" y="3944511"/>
            <a:ext cx="1751016" cy="6352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МИНСК –</a:t>
            </a:r>
          </a:p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СИСТЕМА ЦЕНТРОВ</a:t>
            </a:r>
          </a:p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«ВНУТРЕННИХ ГОРОДОВ»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546638" y="5469875"/>
            <a:ext cx="2640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5E1B87"/>
                </a:solidFill>
              </a:rPr>
              <a:t>СХЕМА ГОРОДОВ-АНАЛОГОВ «ВНУТРЕННИХ ГОРОДОВ»</a:t>
            </a:r>
          </a:p>
          <a:p>
            <a:pPr algn="r"/>
            <a:r>
              <a:rPr lang="ru-RU" sz="800" b="1" dirty="0" smtClean="0">
                <a:solidFill>
                  <a:srgbClr val="5E1B87"/>
                </a:solidFill>
              </a:rPr>
              <a:t> ПО ЧИСЛЕННОСТИ НАСЕЕНИЯ</a:t>
            </a:r>
            <a:endParaRPr lang="ru-RU" sz="800" b="1" dirty="0">
              <a:solidFill>
                <a:srgbClr val="5E1B87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07653" y="851333"/>
            <a:ext cx="5469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FFC000"/>
                </a:solidFill>
              </a:rPr>
              <a:t>Логойск</a:t>
            </a:r>
            <a:endParaRPr lang="ru-RU" sz="800" b="1" dirty="0">
              <a:solidFill>
                <a:srgbClr val="FFC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258400" y="1158526"/>
            <a:ext cx="740908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err="1" smtClean="0">
                <a:solidFill>
                  <a:srgbClr val="FFC000"/>
                </a:solidFill>
              </a:rPr>
              <a:t>Смолевичик</a:t>
            </a:r>
            <a:endParaRPr lang="ru-RU" sz="800" b="1" dirty="0">
              <a:solidFill>
                <a:srgbClr val="FFC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03695" y="1047894"/>
            <a:ext cx="8050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FFC000"/>
                </a:solidFill>
              </a:rPr>
              <a:t>Радошковичи</a:t>
            </a:r>
            <a:endParaRPr lang="ru-RU" sz="800" b="1" dirty="0">
              <a:solidFill>
                <a:srgbClr val="FFC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512799" y="2246219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FFC000"/>
                </a:solidFill>
              </a:rPr>
              <a:t>Руденск</a:t>
            </a:r>
            <a:endParaRPr lang="ru-RU" sz="800" b="1" dirty="0">
              <a:solidFill>
                <a:srgbClr val="FFC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55543" y="2002147"/>
            <a:ext cx="6864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FFC000"/>
                </a:solidFill>
              </a:rPr>
              <a:t>Дзержинск</a:t>
            </a:r>
            <a:endParaRPr lang="ru-RU" sz="800" b="1" dirty="0">
              <a:solidFill>
                <a:srgbClr val="FFC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882408" y="1616581"/>
            <a:ext cx="4475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Раков</a:t>
            </a:r>
            <a:endParaRPr lang="ru-RU" sz="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8186392" y="1651930"/>
            <a:ext cx="72008" cy="7200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7808499" y="1638745"/>
            <a:ext cx="72008" cy="7200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7956376" y="1940619"/>
            <a:ext cx="72008" cy="7200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7948601" y="1727097"/>
            <a:ext cx="146432" cy="143383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слайд_7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9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9A8FF"/>
              </a:clrFrom>
              <a:clrTo>
                <a:srgbClr val="C9A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4" y="256787"/>
            <a:ext cx="8721761" cy="6189751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009951" y="6891370"/>
            <a:ext cx="5689921" cy="20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 благоприятная   городская   среда   формируется и  развивается  на  территории 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899592" y="625094"/>
            <a:ext cx="8244408" cy="2283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социальной сферы города за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счет освоения 260 га новых и реконструируемых территорий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</a:t>
            </a:r>
            <a:endParaRPr lang="ru-RU" sz="11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9951" y="156219"/>
            <a:ext cx="7695568" cy="566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КОМПЛЕКСНОЕ СБАЛАНСИРОВАННОЕ РАЗВИТИЕ СОЦИАЛЬНОЙ СФЕРЫ</a:t>
            </a:r>
          </a:p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МИНСКА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32933" y="3131344"/>
            <a:ext cx="1223412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latin typeface="+mj-lt"/>
                <a:cs typeface="Arial" panose="020B0604020202020204" pitchFamily="34" charset="0"/>
              </a:rPr>
              <a:t>«ГОРОДСКОЕ ЯДРО»</a:t>
            </a:r>
            <a:endParaRPr lang="ru-RU" sz="9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85202" y="1062937"/>
            <a:ext cx="1330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СЕВЕРНЫЙ»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584" y="2610702"/>
            <a:ext cx="1378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ЗАПАДНЫЙ»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89159" y="4802160"/>
            <a:ext cx="16482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ЮГО-ЗАПАДНЫЙ»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37367" y="5483022"/>
            <a:ext cx="12346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ЮЖНЫЙ»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7289" y="5138462"/>
            <a:ext cx="1707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ЮГО-ВОСТОЧНЫЙ»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68989" y="1674260"/>
            <a:ext cx="18501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СЕВЕРО-ВОСТОЧНЫЙ»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63688" y="1378676"/>
            <a:ext cx="1790875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СЕВЕРО-ЗАПАДНЫЙ»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6256" y="3635735"/>
            <a:ext cx="14382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ВОСТОЧНЫЙ»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89542" y="2609071"/>
            <a:ext cx="1561646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latin typeface="+mj-lt"/>
                <a:cs typeface="Arial" panose="020B0604020202020204" pitchFamily="34" charset="0"/>
              </a:rPr>
              <a:t>«МИНСК – ЦЕНТРАЛЬНЫЙ»</a:t>
            </a:r>
            <a:endParaRPr lang="ru-RU" sz="9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8031989">
            <a:off x="4885651" y="1705471"/>
            <a:ext cx="728417" cy="3865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5811046" y="2921011"/>
            <a:ext cx="728417" cy="3865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519857">
            <a:off x="5447987" y="3764953"/>
            <a:ext cx="728417" cy="3865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6143659">
            <a:off x="3754712" y="4129752"/>
            <a:ext cx="685806" cy="3865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0800000">
            <a:off x="2478092" y="2752424"/>
            <a:ext cx="728417" cy="3865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7568025">
            <a:off x="3100140" y="3632252"/>
            <a:ext cx="728417" cy="3865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5143589">
            <a:off x="4275301" y="4149798"/>
            <a:ext cx="685806" cy="3865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20212679">
            <a:off x="5325935" y="2098456"/>
            <a:ext cx="728417" cy="3865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5953321">
            <a:off x="3717222" y="1553560"/>
            <a:ext cx="728417" cy="3865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2386077">
            <a:off x="2790354" y="1914281"/>
            <a:ext cx="728417" cy="3865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951512" y="5897840"/>
            <a:ext cx="4122239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defRPr/>
            </a:pPr>
            <a:r>
              <a:rPr lang="ru-RU" sz="1050" b="1" dirty="0" smtClean="0">
                <a:solidFill>
                  <a:srgbClr val="92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ГЛАВНЫЕ </a:t>
            </a:r>
            <a:r>
              <a:rPr lang="ru-RU" sz="1050" b="1" dirty="0">
                <a:solidFill>
                  <a:srgbClr val="92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НАПРАВЛЕНИЯ </a:t>
            </a:r>
            <a:endParaRPr lang="ru-RU" sz="1050" b="1" dirty="0" smtClean="0">
              <a:solidFill>
                <a:srgbClr val="92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defRPr/>
            </a:pPr>
            <a:r>
              <a:rPr lang="ru-RU" sz="1050" b="1" dirty="0" smtClean="0">
                <a:solidFill>
                  <a:srgbClr val="92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РАЗВИТИЯ ОБЩЕСТВЕННЫХ ТЕРРИТОРИЙ </a:t>
            </a:r>
          </a:p>
        </p:txBody>
      </p:sp>
      <p:sp>
        <p:nvSpPr>
          <p:cNvPr id="32" name="Стрелка вправо 31"/>
          <p:cNvSpPr/>
          <p:nvPr/>
        </p:nvSpPr>
        <p:spPr>
          <a:xfrm rot="19106805">
            <a:off x="6945624" y="5672971"/>
            <a:ext cx="482481" cy="256064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слайд_8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64" y="-96428"/>
            <a:ext cx="9288580" cy="23409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/>
          <a:stretch/>
        </p:blipFill>
        <p:spPr>
          <a:xfrm>
            <a:off x="-175252" y="2704654"/>
            <a:ext cx="9386368" cy="41937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36" y="1935595"/>
            <a:ext cx="1715784" cy="17094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52" y="3564846"/>
            <a:ext cx="3100631" cy="29448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1"/>
          <a:stretch/>
        </p:blipFill>
        <p:spPr>
          <a:xfrm>
            <a:off x="2102926" y="1488447"/>
            <a:ext cx="2124236" cy="11484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99" y="1202088"/>
            <a:ext cx="1208791" cy="11994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79" y="1255313"/>
            <a:ext cx="1705514" cy="17032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30" y="2529902"/>
            <a:ext cx="1956114" cy="15278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576064" cy="5760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27792" y="2055390"/>
            <a:ext cx="4810947" cy="101357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indent="-252000" eaLnBrk="1" hangingPunct="1">
              <a:lnSpc>
                <a:spcPct val="80000"/>
              </a:lnSpc>
              <a:buClr>
                <a:srgbClr val="009DD9"/>
              </a:buClr>
              <a:buFontTx/>
              <a:buNone/>
              <a:defRPr/>
            </a:pPr>
            <a:r>
              <a:rPr lang="ru-RU" sz="125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МИНСК - </a:t>
            </a:r>
          </a:p>
          <a:p>
            <a:pPr indent="-252000" eaLnBrk="1" hangingPunct="1">
              <a:lnSpc>
                <a:spcPct val="80000"/>
              </a:lnSpc>
              <a:buClr>
                <a:srgbClr val="009DD9"/>
              </a:buClr>
              <a:buNone/>
              <a:defRPr/>
            </a:pPr>
            <a:r>
              <a:rPr lang="ru-RU" sz="125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 </a:t>
            </a:r>
            <a:r>
              <a:rPr lang="ru-RU" sz="125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</a:t>
            </a:r>
            <a:r>
              <a:rPr lang="ru-RU" sz="125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герой,</a:t>
            </a:r>
          </a:p>
          <a:p>
            <a:pPr indent="-252000" eaLnBrk="1" hangingPunct="1">
              <a:lnSpc>
                <a:spcPct val="80000"/>
              </a:lnSpc>
              <a:buClr>
                <a:srgbClr val="009DD9"/>
              </a:buClr>
              <a:buFontTx/>
              <a:buNone/>
              <a:defRPr/>
            </a:pPr>
            <a:r>
              <a:rPr lang="ru-RU" sz="125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 – труженик,</a:t>
            </a:r>
          </a:p>
          <a:p>
            <a:pPr indent="-252000" eaLnBrk="1" hangingPunct="1">
              <a:lnSpc>
                <a:spcPct val="80000"/>
              </a:lnSpc>
              <a:buClr>
                <a:srgbClr val="009DD9"/>
              </a:buClr>
              <a:buNone/>
              <a:defRPr/>
            </a:pPr>
            <a:r>
              <a:rPr lang="ru-RU" sz="125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Город </a:t>
            </a:r>
            <a:r>
              <a:rPr lang="ru-RU" sz="125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–</a:t>
            </a:r>
            <a:r>
              <a:rPr lang="ru-RU" sz="125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120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нашего прошлого, настоящего</a:t>
            </a:r>
          </a:p>
          <a:p>
            <a:pPr indent="-252000" eaLnBrk="1" hangingPunct="1">
              <a:lnSpc>
                <a:spcPct val="80000"/>
              </a:lnSpc>
              <a:buClr>
                <a:srgbClr val="009DD9"/>
              </a:buClr>
              <a:buNone/>
              <a:defRPr/>
            </a:pPr>
            <a:r>
              <a:rPr lang="ru-RU" sz="120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120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          и будущего ...</a:t>
            </a:r>
            <a:endParaRPr lang="ru-RU" sz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E77CFF"/>
              </a:clrFrom>
              <a:clrTo>
                <a:srgbClr val="E77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42" y="912090"/>
            <a:ext cx="779629" cy="1055961"/>
          </a:xfrm>
          <a:prstGeom prst="rect">
            <a:avLst/>
          </a:prstGeom>
          <a:effectLst>
            <a:glow rad="279400">
              <a:schemeClr val="accent6">
                <a:lumMod val="60000"/>
                <a:lumOff val="40000"/>
                <a:alpha val="43000"/>
              </a:schemeClr>
            </a:glow>
            <a:outerShdw dist="38100" dir="16200000" sx="86000" sy="86000" rotWithShape="0">
              <a:prstClr val="black">
                <a:alpha val="78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33" y="1253692"/>
            <a:ext cx="1167949" cy="10818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слайд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9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9A8FF"/>
              </a:clrFrom>
              <a:clrTo>
                <a:srgbClr val="C9A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4" y="335593"/>
            <a:ext cx="8721761" cy="6189751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009951" y="6891370"/>
            <a:ext cx="56899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 благоприятная   городская   среда   формируется и  развивается  на  территории </a:t>
            </a:r>
          </a:p>
          <a:p>
            <a:pPr>
              <a:lnSpc>
                <a:spcPct val="7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Центральной зоны и секторов северо-восточной половины города.  Менее  благоприятной -</a:t>
            </a:r>
            <a:endParaRPr lang="ru-RU" sz="1000" dirty="0"/>
          </a:p>
          <a:p>
            <a:pPr>
              <a:lnSpc>
                <a:spcPct val="7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секторов юго-западной половины столицы с большей численностью горожан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899592" y="625094"/>
            <a:ext cx="8244408" cy="2283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социальной сферы города за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счет освоения 260 га новых и реконструируемых территорий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</a:t>
            </a:r>
            <a:endParaRPr lang="ru-RU" sz="11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9951" y="156219"/>
            <a:ext cx="7695568" cy="566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КОМПЛЕКСНОЕ СБАЛАНСИРОВАННОЕ РАЗВИТИЕ СОЦИАЛЬНОЙ СФЕРЫ</a:t>
            </a:r>
          </a:p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МИНСКА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32933" y="3131344"/>
            <a:ext cx="1223412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latin typeface="+mj-lt"/>
                <a:cs typeface="Arial" panose="020B0604020202020204" pitchFamily="34" charset="0"/>
              </a:rPr>
              <a:t>«ГОРОДСКОЕ ЯДРО»</a:t>
            </a:r>
            <a:endParaRPr lang="ru-RU" sz="9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85202" y="1062937"/>
            <a:ext cx="1330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СЕВЕРНЫЙ»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584" y="2610702"/>
            <a:ext cx="1378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ЗАПАДНЫЙ»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94093" y="4828994"/>
            <a:ext cx="16482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ЮГО-ЗАПАДНЫЙ»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37367" y="5483022"/>
            <a:ext cx="12346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ЮЖНЫЙ»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7289" y="5138462"/>
            <a:ext cx="1707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ЮГО-ВОСТОЧНЫЙ»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68989" y="1674260"/>
            <a:ext cx="18501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СЕВЕРО-ВОСТОЧНЫЙ»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63688" y="1378676"/>
            <a:ext cx="1790875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СЕВЕРО-ЗАПАДНЫЙ»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6256" y="3635735"/>
            <a:ext cx="14382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ВОСТОЧНЫЙ»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54563" y="2323683"/>
            <a:ext cx="1561646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latin typeface="+mj-lt"/>
                <a:cs typeface="Arial" panose="020B0604020202020204" pitchFamily="34" charset="0"/>
              </a:rPr>
              <a:t>«МИНСК – ЦЕНТРАЛЬНЫЙ»</a:t>
            </a:r>
            <a:endParaRPr lang="ru-RU" sz="9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742185" y="2381886"/>
            <a:ext cx="1405879" cy="1405879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>
            <a:outerShdw blurRad="114300" sx="114000" sy="114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слайд_8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5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9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9A8FF"/>
              </a:clrFrom>
              <a:clrTo>
                <a:srgbClr val="C9A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4" y="344417"/>
            <a:ext cx="8721761" cy="6189751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009951" y="6891370"/>
            <a:ext cx="56899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 благоприятная   городская   среда   формируется и  развивается  на  территории </a:t>
            </a:r>
          </a:p>
          <a:p>
            <a:pPr>
              <a:lnSpc>
                <a:spcPct val="7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Центральной зоны и секторов северо-восточной половины города.  Менее  благоприятной -</a:t>
            </a:r>
            <a:endParaRPr lang="ru-RU" sz="1000" dirty="0"/>
          </a:p>
          <a:p>
            <a:pPr>
              <a:lnSpc>
                <a:spcPct val="7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секторов юго-западной половины столицы с большей численностью горожан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899592" y="625094"/>
            <a:ext cx="8244408" cy="2283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социальной сферы города за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счет освоения 260 га новых и реконструируемых территорий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</a:t>
            </a:r>
            <a:endParaRPr lang="ru-RU" sz="11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9951" y="156219"/>
            <a:ext cx="7695568" cy="566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КОМПЛЕКСНОЕ СБАЛАНСИРОВАННОЕ РАЗВИТИЕ СОЦИАЛЬНОЙ СФЕРЫ</a:t>
            </a:r>
          </a:p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МИНСКА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32933" y="3131344"/>
            <a:ext cx="1223412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latin typeface="+mj-lt"/>
                <a:cs typeface="Arial" panose="020B0604020202020204" pitchFamily="34" charset="0"/>
              </a:rPr>
              <a:t>«ГОРОДСКОЕ ЯДРО»</a:t>
            </a:r>
            <a:endParaRPr lang="ru-RU" sz="9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85202" y="1062937"/>
            <a:ext cx="1330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СЕВЕРНЫЙ»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584" y="2610702"/>
            <a:ext cx="1378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ЗАПАДНЫЙ»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94093" y="4828994"/>
            <a:ext cx="16482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ЮГО-ЗАПАДНЫЙ»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37367" y="5483022"/>
            <a:ext cx="12346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ЮЖНЫЙ»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7289" y="5138462"/>
            <a:ext cx="1707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ЮГО-ВОСТОЧНЫЙ»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68989" y="1674260"/>
            <a:ext cx="18501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СЕВЕРО-ВОСТОЧНЫЙ»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63688" y="1378676"/>
            <a:ext cx="1790875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СЕВЕРО-ЗАПАДНЫЙ»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6256" y="3635735"/>
            <a:ext cx="14382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5E1B87"/>
                </a:solidFill>
                <a:latin typeface="+mj-lt"/>
                <a:cs typeface="Arial" panose="020B0604020202020204" pitchFamily="34" charset="0"/>
              </a:rPr>
              <a:t>«МИНСК – ВОСТОЧНЫЙ»</a:t>
            </a:r>
            <a:endParaRPr lang="ru-RU" sz="900" b="1" dirty="0">
              <a:solidFill>
                <a:srgbClr val="5E1B87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54563" y="2323683"/>
            <a:ext cx="1561646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latin typeface="+mj-lt"/>
                <a:cs typeface="Arial" panose="020B0604020202020204" pitchFamily="34" charset="0"/>
              </a:rPr>
              <a:t>«МИНСК – ЦЕНТРАЛЬНЫЙ»</a:t>
            </a:r>
            <a:endParaRPr lang="ru-RU" sz="9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470094" y="1898349"/>
            <a:ext cx="761908" cy="761908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  <a:effectLst>
            <a:outerShdw blurRad="114300" sx="114000" sy="114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835226" y="2506782"/>
            <a:ext cx="1280983" cy="128098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>
            <a:outerShdw blurRad="114300" sx="114000" sy="114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779912" y="3904447"/>
            <a:ext cx="717261" cy="717261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  <a:effectLst>
            <a:outerShdw blurRad="114300" sx="114000" sy="114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861347" y="1760650"/>
            <a:ext cx="761908" cy="761908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  <a:effectLst>
            <a:outerShdw blurRad="114300" sx="114000" sy="114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55397" y="4029056"/>
            <a:ext cx="1465466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+mj-lt"/>
                <a:cs typeface="Arial" panose="020B0604020202020204" pitchFamily="34" charset="0"/>
              </a:rPr>
              <a:t>«Минск-Мир»</a:t>
            </a:r>
            <a:endParaRPr lang="ru-RU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00017" y="1736782"/>
            <a:ext cx="16129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+mj-lt"/>
                <a:cs typeface="Arial" panose="020B0604020202020204" pitchFamily="34" charset="0"/>
              </a:rPr>
              <a:t>«Минск-Арена»</a:t>
            </a:r>
            <a:endParaRPr lang="ru-RU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55946" y="2077083"/>
            <a:ext cx="2689839" cy="491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 smtClean="0">
                <a:latin typeface="+mj-lt"/>
                <a:cs typeface="Arial" panose="020B0604020202020204" pitchFamily="34" charset="0"/>
              </a:rPr>
              <a:t>«Национальная библиотека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latin typeface="+mj-lt"/>
                <a:cs typeface="Arial" panose="020B0604020202020204" pitchFamily="34" charset="0"/>
              </a:rPr>
              <a:t>Беларуси»</a:t>
            </a:r>
            <a:endParaRPr lang="ru-RU" sz="1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слайд_8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4288"/>
            <a:ext cx="9180512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8BBDA"/>
              </a:clrFrom>
              <a:clrTo>
                <a:srgbClr val="B8BB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57297"/>
            <a:ext cx="8057988" cy="5753989"/>
          </a:xfrm>
          <a:prstGeom prst="rect">
            <a:avLst/>
          </a:prstGeom>
          <a:effectLst>
            <a:outerShdw blurRad="469900" dist="38100" dir="16200000" rotWithShape="0">
              <a:prstClr val="black"/>
            </a:outerShdw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06492"/>
            <a:ext cx="1828596" cy="1227475"/>
          </a:xfrm>
          <a:prstGeom prst="rect">
            <a:avLst/>
          </a:prstGeom>
          <a:effectLst>
            <a:glow rad="25400">
              <a:srgbClr val="FFFA00"/>
            </a:glow>
            <a:outerShdw blurRad="1270000" dist="38100" algn="l" rotWithShape="0">
              <a:prstClr val="black"/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8" y="1968897"/>
            <a:ext cx="287798" cy="357187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732508" y="889292"/>
            <a:ext cx="1972231" cy="302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5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ОБЕПЕЧЕННОСТЬ  ОЗЕЛЕНЕННЫМИ</a:t>
            </a:r>
            <a:endParaRPr lang="ru-RU" sz="8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5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ТЕРРИТОРИЯМИ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59891" y="2105155"/>
            <a:ext cx="1125629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FA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ru-RU" sz="1400" b="1" dirty="0" smtClean="0">
                <a:solidFill>
                  <a:srgbClr val="FFFA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FFFA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200" b="1" baseline="30000" dirty="0" smtClean="0">
                <a:solidFill>
                  <a:srgbClr val="FFFA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200" b="1" dirty="0" smtClean="0">
                <a:solidFill>
                  <a:srgbClr val="FFFA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/чел.</a:t>
            </a:r>
            <a:endParaRPr lang="ru-RU" sz="1200" dirty="0">
              <a:solidFill>
                <a:srgbClr val="FFFA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55576" y="404664"/>
            <a:ext cx="8187179" cy="60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Строительство 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парков, скверов и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бульваров на площади </a:t>
            </a:r>
            <a:r>
              <a:rPr lang="ru-RU" sz="13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1700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 и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реконструкция </a:t>
            </a:r>
            <a:r>
              <a:rPr lang="ru-RU" sz="13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630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га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объектов водно-зеленых систем рек Свислочь, </a:t>
            </a:r>
            <a:r>
              <a:rPr lang="ru-RU" sz="11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Лошица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11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Слепянка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увеличением обеспеченности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</a:t>
            </a:r>
            <a:r>
              <a:rPr lang="ru-RU" sz="13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</a:t>
            </a:r>
            <a:r>
              <a:rPr lang="ru-RU" sz="1100" b="1" baseline="30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/чел.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</a:t>
            </a:r>
            <a:r>
              <a:rPr lang="ru-RU" sz="13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</a:t>
            </a:r>
            <a:r>
              <a:rPr lang="ru-RU" sz="1100" b="1" baseline="300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/чел.</a:t>
            </a:r>
          </a:p>
          <a:p>
            <a:endParaRPr lang="ru-RU" sz="11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2085" y="958057"/>
            <a:ext cx="13869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44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СЕВЕРНЫЙ»</a:t>
            </a:r>
            <a:endParaRPr lang="ru-RU" sz="800" b="1" dirty="0">
              <a:solidFill>
                <a:srgbClr val="44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3421" y="2310502"/>
            <a:ext cx="13917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44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800" b="1" dirty="0">
              <a:solidFill>
                <a:srgbClr val="44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74556" y="3837713"/>
            <a:ext cx="1669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44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ЮГО-ЗАПАДНЫЙ»</a:t>
            </a:r>
            <a:endParaRPr lang="ru-RU" sz="800" b="1" dirty="0">
              <a:solidFill>
                <a:srgbClr val="44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58159" y="4853950"/>
            <a:ext cx="12314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44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ЮЖНЫЙ»</a:t>
            </a:r>
            <a:endParaRPr lang="ru-RU" sz="800" b="1" dirty="0">
              <a:solidFill>
                <a:srgbClr val="44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64114" y="4128282"/>
            <a:ext cx="1752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44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800" b="1" dirty="0">
              <a:solidFill>
                <a:srgbClr val="44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70129" y="2970608"/>
            <a:ext cx="1475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44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800" b="1" dirty="0">
              <a:solidFill>
                <a:srgbClr val="44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26968" y="1681260"/>
            <a:ext cx="19431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44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800" b="1" dirty="0">
              <a:solidFill>
                <a:srgbClr val="44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71725" y="3078330"/>
            <a:ext cx="15199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44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«МИНСК-ЦЕНТРАЛЬНЫЙ»</a:t>
            </a:r>
            <a:endParaRPr lang="ru-RU" sz="800" b="1" dirty="0">
              <a:solidFill>
                <a:srgbClr val="441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77233" y="1336167"/>
            <a:ext cx="1859805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«МИНСК – СЕВЕРО-ЗАПАДНЫЙ»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61734" y="2489321"/>
            <a:ext cx="892039" cy="2323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11,8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/чел.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87798" y="1543691"/>
            <a:ext cx="901209" cy="2323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99,4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/чел.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73329" y="3704970"/>
            <a:ext cx="901209" cy="2323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13,8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/чел.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13559" y="1095505"/>
            <a:ext cx="907621" cy="2323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19,5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/чел.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59302" y="1842192"/>
            <a:ext cx="910827" cy="2323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22,2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/чел.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19971" y="3324992"/>
            <a:ext cx="901209" cy="2323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16,9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/чел.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557066" y="3122499"/>
            <a:ext cx="901209" cy="2323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14,1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/чел.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75916" y="4280173"/>
            <a:ext cx="901209" cy="2323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26,7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/чел.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66374" y="4723659"/>
            <a:ext cx="901209" cy="2323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14,1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/чел.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232" y="695990"/>
            <a:ext cx="93006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2021 год</a:t>
            </a:r>
            <a:endParaRPr lang="ru-RU" sz="1200" dirty="0">
              <a:latin typeface="Arial Black" panose="020B0A040201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55663" y="855426"/>
            <a:ext cx="1687273" cy="289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8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Площадь </a:t>
            </a:r>
            <a:r>
              <a:rPr lang="ru-RU" sz="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территорий</a:t>
            </a:r>
          </a:p>
          <a:p>
            <a:pPr algn="r">
              <a:lnSpc>
                <a:spcPct val="80000"/>
              </a:lnSpc>
            </a:pPr>
            <a:r>
              <a:rPr lang="ru-RU" sz="8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парков, скверов, бульваров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833896" y="156219"/>
            <a:ext cx="8047652" cy="33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НАРАЩИВАНИЕ ПОТЕНЦИАЛА РАЗВИТИЯ СФЕРЫ ОТДЫХА И РАЗВЛЕЧЕНИЙ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6" y="2770649"/>
            <a:ext cx="2110649" cy="1493802"/>
          </a:xfrm>
          <a:prstGeom prst="rect">
            <a:avLst/>
          </a:prstGeom>
          <a:effectLst>
            <a:glow rad="25400">
              <a:srgbClr val="FFFA00"/>
            </a:glow>
            <a:outerShdw blurRad="1231900" dist="38100" algn="l" rotWithShape="0">
              <a:prstClr val="black"/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4" y="3732537"/>
            <a:ext cx="310026" cy="3934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959891" y="3913709"/>
            <a:ext cx="1133644" cy="338554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</a:t>
            </a:r>
            <a:r>
              <a:rPr lang="ru-RU" sz="1400" b="1" dirty="0" smtClean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200" b="1" baseline="30000" dirty="0" smtClean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200" b="1" dirty="0" smtClean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/чел</a:t>
            </a:r>
            <a:r>
              <a:rPr lang="ru-RU" sz="1400" b="1" dirty="0" smtClean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5786" y="2487299"/>
            <a:ext cx="93006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2030 год</a:t>
            </a:r>
            <a:endParaRPr lang="ru-RU" sz="1200" dirty="0">
              <a:latin typeface="Arial Black" panose="020B0A040201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AD8FD9"/>
              </a:clrFrom>
              <a:clrTo>
                <a:srgbClr val="AD8F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4" y="4561760"/>
            <a:ext cx="2460381" cy="1742696"/>
          </a:xfrm>
          <a:prstGeom prst="rect">
            <a:avLst/>
          </a:prstGeom>
          <a:effectLst>
            <a:glow rad="228600">
              <a:srgbClr val="F1FBD1">
                <a:alpha val="40000"/>
              </a:srgbClr>
            </a:glow>
            <a:outerShdw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558076" y="4357405"/>
            <a:ext cx="2518794" cy="227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«Зеленый каркас» г. Минска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981088" y="5394922"/>
            <a:ext cx="3007436" cy="626366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6033716" y="5489865"/>
            <a:ext cx="310922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5000"/>
              </a:lnSpc>
            </a:pPr>
            <a:r>
              <a:rPr lang="ru-RU" sz="9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благоустройства, декоративного озеленения и ландшафтного дизайна на территории 23 </a:t>
            </a:r>
            <a:r>
              <a:rPr lang="ru-RU" sz="9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парков, </a:t>
            </a:r>
            <a:r>
              <a:rPr lang="ru-RU" sz="9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лесопарков, 159 </a:t>
            </a:r>
            <a:r>
              <a:rPr lang="ru-RU" sz="9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скверов и 26 </a:t>
            </a:r>
            <a:r>
              <a:rPr lang="ru-RU" sz="9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бульваров города Минска общей площадью более 2000 га. Приоритет развития ландшафтно-рекреационных объектов в районах </a:t>
            </a:r>
            <a:r>
              <a:rPr lang="ru-RU" sz="9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юго-западной половины </a:t>
            </a:r>
            <a:r>
              <a:rPr lang="ru-RU" sz="9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Минска</a:t>
            </a:r>
            <a:endParaRPr lang="ru-RU" sz="9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75000"/>
              </a:lnSpc>
            </a:pPr>
            <a:endParaRPr lang="ru-RU" sz="900" dirty="0" smtClean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851036" y="5239451"/>
            <a:ext cx="2986036" cy="906228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087062" y="5134381"/>
            <a:ext cx="2834430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лесопарковые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отдыха</a:t>
            </a:r>
          </a:p>
          <a:p>
            <a:pPr>
              <a:lnSpc>
                <a:spcPct val="9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объекты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отдыха и развлечений</a:t>
            </a:r>
          </a:p>
          <a:p>
            <a:pPr>
              <a:lnSpc>
                <a:spcPct val="9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центральный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парковый комплекс</a:t>
            </a:r>
          </a:p>
          <a:p>
            <a:pPr>
              <a:lnSpc>
                <a:spcPct val="9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уникальные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парки</a:t>
            </a:r>
          </a:p>
          <a:p>
            <a:pPr>
              <a:lnSpc>
                <a:spcPct val="9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многофункциональные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парки</a:t>
            </a:r>
          </a:p>
          <a:p>
            <a:pPr>
              <a:lnSpc>
                <a:spcPct val="9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особо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охраняемые природные объекты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5F96FB"/>
              </a:clrFrom>
              <a:clrTo>
                <a:srgbClr val="5F96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064166"/>
            <a:ext cx="557166" cy="110113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96752"/>
            <a:ext cx="1397293" cy="833473"/>
          </a:xfrm>
          <a:prstGeom prst="rect">
            <a:avLst/>
          </a:prstGeom>
          <a:effectLst>
            <a:outerShdw blurRad="76200" dist="38100" dir="16200000" sx="104000" sy="104000" rotWithShape="0">
              <a:prstClr val="black"/>
            </a:outerShdw>
          </a:effec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01653" y="2707210"/>
            <a:ext cx="1972231" cy="2691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ОБЕПЕЧЕННОСТЬ  ОЗЕЛЕНЕННЫМИ</a:t>
            </a:r>
            <a:endParaRPr lang="ru-RU" sz="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8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ТЕРРИТОРИЯМИ</a:t>
            </a:r>
          </a:p>
        </p:txBody>
      </p:sp>
      <p:pic>
        <p:nvPicPr>
          <p:cNvPr id="5" name="слайд_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4288"/>
            <a:ext cx="9180512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595EE"/>
              </a:clrFrom>
              <a:clrTo>
                <a:srgbClr val="F595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69" y="414474"/>
            <a:ext cx="8687375" cy="6222160"/>
          </a:xfrm>
          <a:prstGeom prst="rect">
            <a:avLst/>
          </a:prstGeom>
          <a:effectLst>
            <a:outerShdw blurRad="1041400" dist="38100" dir="16200000" rotWithShape="0">
              <a:prstClr val="black"/>
            </a:outerShdw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73783" y="156219"/>
            <a:ext cx="7967887" cy="3262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НАРАЩИВАНИЕ ПРИРОДНОГО ПОТЕНЦИАЛА РАЗВИТИЯ ГОРОДА МИНСКА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36356" y="414474"/>
            <a:ext cx="8369837" cy="38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Природно-экологическая комфортность обеспечивается территориями природных ландшафтов площадью более 12000 га, основу которых формируют леса, лесопарки и водно-зеленые системы рек Свислочь, </a:t>
            </a:r>
            <a:r>
              <a:rPr lang="ru-RU" sz="11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Лошица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1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Слепянка</a:t>
            </a:r>
            <a:endParaRPr lang="ru-RU" sz="11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49221" y="900054"/>
            <a:ext cx="88197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2030 </a:t>
            </a:r>
            <a:r>
              <a:rPr lang="ru-RU" sz="1000" dirty="0" smtClean="0">
                <a:latin typeface="Arial Black" panose="020B0A04020102020204" pitchFamily="34" charset="0"/>
              </a:rPr>
              <a:t>год</a:t>
            </a:r>
            <a:endParaRPr lang="ru-RU" sz="1000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7781" y="939177"/>
            <a:ext cx="172354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«МИНСК – СЕВЕРНЫЙ»</a:t>
            </a:r>
            <a:endParaRPr lang="ru-RU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6536" y="2478813"/>
            <a:ext cx="1781578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«МИНСК – ЗАПАДНЫЙ»</a:t>
            </a:r>
            <a:endParaRPr lang="ru-RU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76351" y="3936685"/>
            <a:ext cx="2134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«МИНСК – ЮГО-ЗАПАДНЫЙ»</a:t>
            </a:r>
            <a:endParaRPr lang="ru-RU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1840" y="5300666"/>
            <a:ext cx="1589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«МИНСК – ЮЖНЫЙ»</a:t>
            </a:r>
            <a:endParaRPr lang="ru-RU" sz="1200" b="1" dirty="0">
              <a:solidFill>
                <a:schemeClr val="tx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64088" y="5056467"/>
            <a:ext cx="2214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«МИНСК – ЮГО-ВОСТОЧНЫЙ»</a:t>
            </a:r>
            <a:endParaRPr lang="ru-RU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80648" y="3002318"/>
            <a:ext cx="186102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«МИНСК – ВОСТОЧНЫЙ»</a:t>
            </a:r>
            <a:endParaRPr lang="ru-RU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14489" y="1796372"/>
            <a:ext cx="2412455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«МИНСК – СЕВЕРО-ВОСТОЧНЫЙ»</a:t>
            </a:r>
            <a:endParaRPr lang="ru-RU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29126" y="3290736"/>
            <a:ext cx="1920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«МИНСК-ЦЕНТРАЛЬНЫЙ»</a:t>
            </a:r>
            <a:endParaRPr lang="ru-RU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58" y="1517651"/>
            <a:ext cx="1370578" cy="790524"/>
          </a:xfrm>
          <a:prstGeom prst="rect">
            <a:avLst/>
          </a:prstGeom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7604548" y="1218579"/>
            <a:ext cx="1557236" cy="289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8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Площадь </a:t>
            </a:r>
            <a:r>
              <a:rPr lang="ru-RU" sz="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территорий</a:t>
            </a:r>
          </a:p>
          <a:p>
            <a:pPr>
              <a:lnSpc>
                <a:spcPct val="80000"/>
              </a:lnSpc>
            </a:pPr>
            <a:r>
              <a:rPr lang="ru-RU" sz="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8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риродных  ландшафтов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10390" y="1077083"/>
            <a:ext cx="1130438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725</a:t>
            </a: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</a:p>
          <a:p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Новое  -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172</a:t>
            </a: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80340" y="1942411"/>
            <a:ext cx="1159292" cy="424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–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1345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pPr>
              <a:lnSpc>
                <a:spcPct val="9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Новое  -        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80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44040" y="3170168"/>
            <a:ext cx="1164101" cy="5693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–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4313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</a:p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Новое  -        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32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endParaRPr lang="ru-RU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89196" y="3454563"/>
            <a:ext cx="1026243" cy="424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–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565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</a:p>
          <a:p>
            <a:pPr>
              <a:lnSpc>
                <a:spcPct val="9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Новое  -   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60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66119" y="4106727"/>
            <a:ext cx="1035861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–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374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</a:p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Новое  -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235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43602" y="5444310"/>
            <a:ext cx="1061509" cy="424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–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233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pPr>
              <a:lnSpc>
                <a:spcPct val="9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Новое  -     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90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18874" y="5236516"/>
            <a:ext cx="1056700" cy="3913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–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859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pPr>
              <a:lnSpc>
                <a:spcPct val="8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Новое  -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322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56817" y="2662205"/>
            <a:ext cx="1127232" cy="424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  –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565 </a:t>
            </a:r>
            <a:r>
              <a:rPr lang="ru-RU" sz="105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га</a:t>
            </a:r>
          </a:p>
          <a:p>
            <a:pPr>
              <a:lnSpc>
                <a:spcPct val="9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Новое 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298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7849" y="1027540"/>
            <a:ext cx="233301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«МИНСК 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СЕВЕРО-ЗАПАДНЫЙ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»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16743" y="1176337"/>
            <a:ext cx="1119217" cy="5324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–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2217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</a:p>
          <a:p>
            <a:pPr>
              <a:lnSpc>
                <a:spcPct val="900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Новое  -       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10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endParaRPr lang="ru-RU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694" y="3861048"/>
            <a:ext cx="1486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Площадь</a:t>
            </a:r>
          </a:p>
          <a:p>
            <a:pPr>
              <a:lnSpc>
                <a:spcPct val="80000"/>
              </a:lnSpc>
            </a:pPr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природных</a:t>
            </a:r>
          </a:p>
          <a:p>
            <a:pPr>
              <a:lnSpc>
                <a:spcPct val="80000"/>
              </a:lnSpc>
            </a:pPr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ландшафтов</a:t>
            </a:r>
          </a:p>
          <a:p>
            <a:pPr>
              <a:lnSpc>
                <a:spcPct val="80000"/>
              </a:lnSpc>
            </a:pPr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по секторам (всего,</a:t>
            </a:r>
          </a:p>
          <a:p>
            <a:pPr>
              <a:lnSpc>
                <a:spcPct val="80000"/>
              </a:lnSpc>
            </a:pPr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                               га)</a:t>
            </a:r>
            <a:endParaRPr lang="ru-RU" sz="12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8969C7"/>
              </a:clrFrom>
              <a:clrTo>
                <a:srgbClr val="8969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503370"/>
            <a:ext cx="2430520" cy="1516645"/>
          </a:xfrm>
          <a:prstGeom prst="rect">
            <a:avLst/>
          </a:prstGeom>
          <a:effectLst>
            <a:outerShdw blurRad="190500" dist="38100" dir="16200000" rotWithShape="0">
              <a:prstClr val="black">
                <a:alpha val="48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706924"/>
            <a:ext cx="700919" cy="60239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417884" y="5589240"/>
            <a:ext cx="3743900" cy="833827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454184" y="5682084"/>
            <a:ext cx="3725688" cy="669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5000"/>
              </a:lnSpc>
            </a:pPr>
            <a:r>
              <a:rPr lang="ru-RU" sz="1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Благоприятные условия для здорового образа жизни сформированы на территориях городского Ядра и городских  районов северо-восточной  половины города. Приоритет развития природных ландшафтов установлен для районов юго-западной половины  Минска</a:t>
            </a:r>
          </a:p>
        </p:txBody>
      </p:sp>
      <p:pic>
        <p:nvPicPr>
          <p:cNvPr id="2" name="слайд_8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0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80512" cy="687228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785FF"/>
              </a:clrFrom>
              <a:clrTo>
                <a:srgbClr val="E78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24151"/>
            <a:ext cx="2927291" cy="2570030"/>
          </a:xfrm>
          <a:prstGeom prst="rect">
            <a:avLst/>
          </a:prstGeom>
          <a:effectLst>
            <a:outerShdw blurRad="1041400" dist="38100" dir="16200000" rotWithShape="0">
              <a:prstClr val="black">
                <a:alpha val="52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93F3"/>
              </a:clrFrom>
              <a:clrTo>
                <a:srgbClr val="FE9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21" y="1767190"/>
            <a:ext cx="2743407" cy="2309882"/>
          </a:xfrm>
          <a:prstGeom prst="rect">
            <a:avLst/>
          </a:prstGeom>
          <a:effectLst>
            <a:glow rad="76200">
              <a:srgbClr val="CC00CC">
                <a:alpha val="22000"/>
              </a:srgbClr>
            </a:glow>
            <a:outerShdw blurRad="1270000" dist="101600" dir="6840000" rotWithShape="0">
              <a:prstClr val="black"/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67913" y="2034749"/>
            <a:ext cx="1435494" cy="830997"/>
          </a:xfrm>
          <a:prstGeom prst="rect">
            <a:avLst/>
          </a:prstGeom>
          <a:noFill/>
          <a:effectLst>
            <a:outerShdw blurRad="50800" dist="38100" dir="16200000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Схема развития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транспортного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каркаса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Европы в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Республике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Беларусь</a:t>
            </a:r>
            <a:endParaRPr lang="ru-RU" sz="1000" dirty="0">
              <a:solidFill>
                <a:srgbClr val="FFD13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913" y="4014170"/>
            <a:ext cx="1373194" cy="707886"/>
          </a:xfrm>
          <a:prstGeom prst="rect">
            <a:avLst/>
          </a:prstGeom>
          <a:noFill/>
          <a:effectLst>
            <a:outerShdw blurRad="76200" dist="38100" dir="16200000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Схема развития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транспортной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сети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Республики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Беларусь</a:t>
            </a:r>
            <a:endParaRPr lang="ru-RU" sz="1000" dirty="0">
              <a:solidFill>
                <a:srgbClr val="FFD13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2B9B8F"/>
              </a:clrFrom>
              <a:clrTo>
                <a:srgbClr val="2B9B8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20" y="784162"/>
            <a:ext cx="5909580" cy="4733070"/>
          </a:xfrm>
          <a:prstGeom prst="rect">
            <a:avLst/>
          </a:prstGeom>
          <a:effectLst>
            <a:outerShdw blurRad="1270000" dist="38100" dir="16200000" sx="108000" sy="108000" rotWithShape="0">
              <a:prstClr val="black"/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4802495" y="668634"/>
            <a:ext cx="4201243" cy="5724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300" b="1" dirty="0" smtClean="0">
                <a:solidFill>
                  <a:srgbClr val="FFC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Схема развития транспортного</a:t>
            </a:r>
            <a:r>
              <a:rPr lang="ru-RU" sz="1300" b="1" dirty="0">
                <a:solidFill>
                  <a:srgbClr val="FFC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rgbClr val="FFC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каркаса «Большого Минска»</a:t>
            </a:r>
            <a:endParaRPr lang="ru-RU" sz="1300" b="1" dirty="0">
              <a:solidFill>
                <a:srgbClr val="FFC000"/>
              </a:solidFill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>
              <a:lnSpc>
                <a:spcPct val="80000"/>
              </a:lnSpc>
            </a:pPr>
            <a:r>
              <a:rPr lang="ru-RU" sz="1300" b="1" dirty="0" smtClean="0">
                <a:solidFill>
                  <a:srgbClr val="FFC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300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7692" y="4725145"/>
            <a:ext cx="5130851" cy="144016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468662" y="5026801"/>
            <a:ext cx="4693594" cy="1169551"/>
          </a:xfrm>
          <a:prstGeom prst="rect">
            <a:avLst/>
          </a:prstGeom>
          <a:noFill/>
          <a:effectLst>
            <a:glow>
              <a:schemeClr val="accent1">
                <a:satMod val="175000"/>
              </a:schemeClr>
            </a:glow>
            <a:softEdge rad="317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межгосударственных связей 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Минска 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масштабе Евразийского континента будет продолжено по двум транспортным коридорам: 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 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направлении Брест (Варшава) – Москва – Нижний Новгород и 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9Б 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направлении Киев – Гомель – Вильнюс – Калининград. </a:t>
            </a:r>
            <a:endParaRPr lang="ru-RU" sz="1000" dirty="0" smtClean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кольцевой автодороги 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 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растущие объемы транзита 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обход Минска, что 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снизит транспортную нагрузку на дорожную 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 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столицы и 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 экологическую устойчивость города.</a:t>
            </a:r>
            <a:endParaRPr lang="ru-RU" sz="10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946F9B"/>
              </a:clrFrom>
              <a:clrTo>
                <a:srgbClr val="946F9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13" y="607372"/>
            <a:ext cx="1477327" cy="16695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TextBox 13"/>
          <p:cNvSpPr txBox="1"/>
          <p:nvPr/>
        </p:nvSpPr>
        <p:spPr>
          <a:xfrm>
            <a:off x="781200" y="668634"/>
            <a:ext cx="1440160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05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Схема развития</a:t>
            </a:r>
          </a:p>
          <a:p>
            <a:pPr>
              <a:lnSpc>
                <a:spcPct val="80000"/>
              </a:lnSpc>
            </a:pPr>
            <a:r>
              <a:rPr lang="ru-RU" sz="105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транспортного</a:t>
            </a:r>
          </a:p>
          <a:p>
            <a:pPr>
              <a:lnSpc>
                <a:spcPct val="80000"/>
              </a:lnSpc>
            </a:pPr>
            <a:r>
              <a:rPr lang="ru-RU" sz="105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каркаса</a:t>
            </a:r>
          </a:p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Европы </a:t>
            </a:r>
            <a:endParaRPr lang="ru-RU" sz="1100" dirty="0">
              <a:solidFill>
                <a:srgbClr val="FFD13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36933" y="117229"/>
            <a:ext cx="8290346" cy="566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ВЗАИМОСВЯЗАННОЕ РАЗВИТИЕ ТРАНСПОРТНОЙ ИНФРАСТРУКТУРЫ МИНСКА</a:t>
            </a:r>
          </a:p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ВСЕХ ТЕРРИТОРИАЛЬНЫХ УРОВНЯХ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лайд_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80512" cy="687228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785FF"/>
              </a:clrFrom>
              <a:clrTo>
                <a:srgbClr val="E78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899637"/>
            <a:ext cx="2247632" cy="1872441"/>
          </a:xfrm>
          <a:prstGeom prst="rect">
            <a:avLst/>
          </a:prstGeom>
          <a:effectLst>
            <a:outerShdw blurRad="1041400" dist="38100" dir="16200000" rotWithShape="0">
              <a:prstClr val="black">
                <a:alpha val="52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82597" y="3983027"/>
            <a:ext cx="1373194" cy="649024"/>
          </a:xfrm>
          <a:prstGeom prst="rect">
            <a:avLst/>
          </a:prstGeom>
          <a:noFill/>
          <a:effectLst>
            <a:outerShdw blurRad="76200" dist="38100" dir="16200000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9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Схема развития</a:t>
            </a:r>
          </a:p>
          <a:p>
            <a:pPr>
              <a:lnSpc>
                <a:spcPct val="80000"/>
              </a:lnSpc>
            </a:pPr>
            <a:r>
              <a:rPr lang="ru-RU" sz="9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транспортной</a:t>
            </a:r>
          </a:p>
          <a:p>
            <a:pPr>
              <a:lnSpc>
                <a:spcPct val="80000"/>
              </a:lnSpc>
            </a:pPr>
            <a:r>
              <a:rPr lang="ru-RU" sz="9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сети</a:t>
            </a:r>
          </a:p>
          <a:p>
            <a:pPr>
              <a:lnSpc>
                <a:spcPct val="80000"/>
              </a:lnSpc>
            </a:pPr>
            <a:r>
              <a:rPr lang="ru-RU" sz="9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Республики</a:t>
            </a:r>
          </a:p>
          <a:p>
            <a:pPr>
              <a:lnSpc>
                <a:spcPct val="80000"/>
              </a:lnSpc>
            </a:pPr>
            <a:r>
              <a:rPr lang="ru-RU" sz="900" b="1" dirty="0" smtClean="0">
                <a:solidFill>
                  <a:srgbClr val="FFD13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Беларусь</a:t>
            </a:r>
            <a:endParaRPr lang="ru-RU" sz="900" dirty="0">
              <a:solidFill>
                <a:srgbClr val="FFD13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2B9B8F"/>
              </a:clrFrom>
              <a:clrTo>
                <a:srgbClr val="2B9B8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8" y="993143"/>
            <a:ext cx="5025083" cy="4024663"/>
          </a:xfrm>
          <a:prstGeom prst="rect">
            <a:avLst/>
          </a:prstGeom>
          <a:effectLst>
            <a:outerShdw blurRad="1270000" dist="38100" dir="16200000" sx="108000" sy="108000" rotWithShape="0">
              <a:prstClr val="black"/>
            </a:outerShdw>
          </a:effectLst>
        </p:spPr>
      </p:pic>
      <p:sp>
        <p:nvSpPr>
          <p:cNvPr id="7" name="Овал 6"/>
          <p:cNvSpPr/>
          <p:nvPr/>
        </p:nvSpPr>
        <p:spPr>
          <a:xfrm rot="2134278">
            <a:off x="925797" y="619576"/>
            <a:ext cx="2401754" cy="3474912"/>
          </a:xfrm>
          <a:prstGeom prst="ellipse">
            <a:avLst/>
          </a:prstGeom>
          <a:ln>
            <a:noFill/>
          </a:ln>
          <a:effectLst>
            <a:outerShdw blurRad="1270000" dist="38100" dir="16200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BB91C3"/>
              </a:clrFrom>
              <a:clrTo>
                <a:srgbClr val="BB91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382">
            <a:off x="211184" y="11089"/>
            <a:ext cx="4508298" cy="4709024"/>
          </a:xfrm>
          <a:prstGeom prst="rect">
            <a:avLst/>
          </a:prstGeom>
          <a:effectLst>
            <a:outerShdw dist="38100" dir="13500000" sx="101000" sy="101000" algn="br" rotWithShape="0">
              <a:prstClr val="black"/>
            </a:outerShdw>
            <a:softEdge rad="317500"/>
          </a:effectLst>
        </p:spPr>
      </p:pic>
      <p:sp>
        <p:nvSpPr>
          <p:cNvPr id="14" name="TextBox 13"/>
          <p:cNvSpPr txBox="1"/>
          <p:nvPr/>
        </p:nvSpPr>
        <p:spPr>
          <a:xfrm>
            <a:off x="830856" y="725120"/>
            <a:ext cx="1908518" cy="695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3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Схема развития</a:t>
            </a:r>
          </a:p>
          <a:p>
            <a:pPr>
              <a:lnSpc>
                <a:spcPct val="80000"/>
              </a:lnSpc>
            </a:pPr>
            <a:r>
              <a:rPr lang="ru-RU" sz="12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транспортного</a:t>
            </a:r>
          </a:p>
          <a:p>
            <a:pPr>
              <a:lnSpc>
                <a:spcPct val="80000"/>
              </a:lnSpc>
            </a:pPr>
            <a:r>
              <a:rPr lang="ru-RU" sz="12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каркаса</a:t>
            </a:r>
          </a:p>
          <a:p>
            <a:pPr>
              <a:lnSpc>
                <a:spcPct val="80000"/>
              </a:lnSpc>
            </a:pPr>
            <a:r>
              <a:rPr lang="ru-RU" sz="1200" b="1" dirty="0" smtClean="0"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Европы</a:t>
            </a:r>
            <a:endParaRPr lang="ru-RU" sz="1200" b="1" dirty="0"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93F3"/>
              </a:clrFrom>
              <a:clrTo>
                <a:srgbClr val="FE9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94" y="727661"/>
            <a:ext cx="6459185" cy="5500040"/>
          </a:xfrm>
          <a:prstGeom prst="rect">
            <a:avLst/>
          </a:prstGeom>
          <a:effectLst>
            <a:glow rad="50800">
              <a:srgbClr val="FF0000"/>
            </a:glow>
            <a:outerShdw blurRad="1270000" dist="38100" dir="13500000" algn="br" rotWithShape="0">
              <a:prstClr val="black"/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744287" y="659953"/>
            <a:ext cx="5376370" cy="5355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Схема развития транспортного каркаса</a:t>
            </a:r>
          </a:p>
          <a:p>
            <a:pPr algn="r">
              <a:lnSpc>
                <a:spcPct val="80000"/>
              </a:lnSpc>
            </a:pPr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Европы в Республике Беларусь 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293630" y="3068960"/>
            <a:ext cx="504056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36933" y="117229"/>
            <a:ext cx="8290346" cy="566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ВЗАИМОСВЯЗАННОЕ РАЗВИТИЕ ТРАНСПОРТНОЙ ИНФРАСТРУКТУРЫ МИНСКА</a:t>
            </a:r>
          </a:p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ВСЕХ ТЕРРИТОРИАЛЬНЫХ УРОВНЯХ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385035" y="3164294"/>
            <a:ext cx="313387" cy="313387"/>
          </a:xfrm>
          <a:prstGeom prst="ellipse">
            <a:avLst/>
          </a:prstGeom>
          <a:solidFill>
            <a:srgbClr val="FFFF00"/>
          </a:solidFill>
          <a:ln w="76200">
            <a:noFill/>
          </a:ln>
          <a:effectLst>
            <a:outerShdw blurRad="812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020804" y="3421856"/>
            <a:ext cx="241111" cy="241111"/>
          </a:xfrm>
          <a:prstGeom prst="ellipse">
            <a:avLst/>
          </a:prstGeom>
          <a:solidFill>
            <a:srgbClr val="FFFF00"/>
          </a:solidFill>
          <a:ln w="76200">
            <a:noFill/>
          </a:ln>
          <a:effectLst>
            <a:outerShdw blurRad="2032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886303" y="5103056"/>
            <a:ext cx="241111" cy="241111"/>
          </a:xfrm>
          <a:prstGeom prst="ellipse">
            <a:avLst/>
          </a:prstGeom>
          <a:solidFill>
            <a:srgbClr val="FFFF0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060531" y="1738208"/>
            <a:ext cx="241111" cy="241111"/>
          </a:xfrm>
          <a:prstGeom prst="ellipse">
            <a:avLst/>
          </a:prstGeom>
          <a:solidFill>
            <a:srgbClr val="FFFF0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7222908" y="3138264"/>
            <a:ext cx="241111" cy="241111"/>
          </a:xfrm>
          <a:prstGeom prst="ellipse">
            <a:avLst/>
          </a:prstGeom>
          <a:solidFill>
            <a:srgbClr val="FFFF0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740352" y="4715301"/>
            <a:ext cx="241111" cy="241111"/>
          </a:xfrm>
          <a:prstGeom prst="ellipse">
            <a:avLst/>
          </a:prstGeom>
          <a:solidFill>
            <a:srgbClr val="FFFF00"/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185998" y="2711612"/>
            <a:ext cx="97174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E2005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</a:t>
            </a:r>
            <a:r>
              <a:rPr lang="ru-RU" sz="1400" b="1" dirty="0" smtClean="0">
                <a:solidFill>
                  <a:srgbClr val="E2005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ИНСК</a:t>
            </a:r>
            <a:endParaRPr lang="ru-RU" sz="1400" b="1" dirty="0">
              <a:solidFill>
                <a:srgbClr val="E2005B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61372" y="2896278"/>
            <a:ext cx="928459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Могилев</a:t>
            </a:r>
            <a:endParaRPr lang="ru-RU" sz="12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25815" y="4468835"/>
            <a:ext cx="82907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Гомель</a:t>
            </a:r>
            <a:endParaRPr lang="ru-RU" sz="12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96301" y="1525869"/>
            <a:ext cx="89960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Витебск</a:t>
            </a:r>
            <a:endParaRPr lang="ru-RU" sz="12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09470" y="4889576"/>
            <a:ext cx="69121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Брест</a:t>
            </a:r>
            <a:endParaRPr lang="ru-RU" sz="12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33130" y="3173277"/>
            <a:ext cx="806631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Гродно</a:t>
            </a:r>
            <a:endParaRPr lang="ru-RU" sz="12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14507" y="4236331"/>
            <a:ext cx="4572000" cy="6122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коридор </a:t>
            </a:r>
            <a:r>
              <a:rPr lang="ru-RU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Брест </a:t>
            </a:r>
            <a:r>
              <a:rPr lang="ru-RU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(Варшава) – </a:t>
            </a:r>
            <a:endParaRPr lang="ru-RU" sz="1400" b="1" dirty="0" smtClean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 </a:t>
            </a:r>
            <a:r>
              <a:rPr lang="ru-RU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Нижний Новгород </a:t>
            </a:r>
            <a:endParaRPr lang="ru-RU" sz="1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26467" y="2210104"/>
            <a:ext cx="2596441" cy="612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коридор 9Б</a:t>
            </a:r>
          </a:p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 </a:t>
            </a:r>
            <a:r>
              <a:rPr lang="ru-RU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Гомель </a:t>
            </a:r>
            <a:r>
              <a:rPr lang="ru-RU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Вильнюс Калининград</a:t>
            </a:r>
            <a:r>
              <a:rPr lang="ru-RU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910144" y="2163877"/>
            <a:ext cx="1045479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Москва</a:t>
            </a:r>
            <a:endParaRPr lang="ru-RU" sz="1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38888" y="2377353"/>
            <a:ext cx="1274708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В</a:t>
            </a:r>
            <a:r>
              <a:rPr lang="ru-RU" sz="1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ИЛЬНЮС</a:t>
            </a:r>
            <a:endParaRPr lang="ru-RU" sz="1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28489" y="5199518"/>
            <a:ext cx="723275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К</a:t>
            </a:r>
            <a:r>
              <a:rPr lang="ru-RU" sz="13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ИЕВ</a:t>
            </a:r>
            <a:endParaRPr lang="ru-RU" sz="1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30070" y="5514434"/>
            <a:ext cx="1231427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В</a:t>
            </a:r>
            <a:r>
              <a:rPr lang="ru-RU" sz="1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АРШАВА</a:t>
            </a:r>
            <a:endParaRPr lang="ru-RU" sz="1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трелка вниз 34"/>
          <p:cNvSpPr/>
          <p:nvPr/>
        </p:nvSpPr>
        <p:spPr>
          <a:xfrm rot="14122507">
            <a:off x="3517420" y="4268461"/>
            <a:ext cx="553624" cy="1149330"/>
          </a:xfrm>
          <a:prstGeom prst="downArrow">
            <a:avLst/>
          </a:prstGeom>
          <a:noFill/>
          <a:ln w="76200">
            <a:solidFill>
              <a:srgbClr val="FF0066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 rot="7369607">
            <a:off x="6331585" y="3497657"/>
            <a:ext cx="553624" cy="1149330"/>
          </a:xfrm>
          <a:prstGeom prst="downArrow">
            <a:avLst/>
          </a:prstGeom>
          <a:noFill/>
          <a:ln w="76200">
            <a:solidFill>
              <a:srgbClr val="7030A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2453803" y="1900544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501967" y="1942412"/>
            <a:ext cx="159861" cy="159861"/>
          </a:xfrm>
          <a:prstGeom prst="ellipse">
            <a:avLst/>
          </a:prstGeom>
          <a:solidFill>
            <a:srgbClr val="FFFF00"/>
          </a:solidFill>
          <a:ln w="76200">
            <a:noFill/>
          </a:ln>
          <a:effectLst>
            <a:outerShdw blurRad="2032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слайд_9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4288"/>
            <a:ext cx="9180512" cy="687228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3904" y="156219"/>
            <a:ext cx="7567649" cy="3262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СБАЛАНСИРОВАННОЕ РАЗВИТИЕ УЛИЧНО-ДОРОЖНОЙ СЕТИ МИНСКА 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55576" y="414878"/>
            <a:ext cx="8372713" cy="6100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Оптимизация нагрузки на улично-дорожную сеть города за счет строительства </a:t>
            </a:r>
            <a:r>
              <a:rPr lang="ru-RU" sz="1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путепроводов, </a:t>
            </a:r>
            <a:r>
              <a:rPr lang="ru-RU" sz="12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55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км магистральной и </a:t>
            </a:r>
            <a:r>
              <a:rPr lang="ru-RU" sz="12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км местной улично-дорожной сети, </a:t>
            </a:r>
            <a:r>
              <a:rPr lang="ru-RU" sz="1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8,5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км линий метрополитена, </a:t>
            </a:r>
            <a:r>
              <a:rPr lang="ru-RU" sz="1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км линий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скоростного электротранспорта высокой провозной способности на обособленном полотне, </a:t>
            </a:r>
            <a:r>
              <a:rPr lang="ru-RU" sz="14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транспортно-пересадочных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узла.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96465" y="5663639"/>
            <a:ext cx="5213122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1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повышение уровня безопасности движения</a:t>
            </a:r>
          </a:p>
          <a:p>
            <a:pPr>
              <a:lnSpc>
                <a:spcPct val="70000"/>
              </a:lnSpc>
            </a:pPr>
            <a:r>
              <a:rPr lang="ru-RU" sz="11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снижение негативного воздействия на окружающую среду</a:t>
            </a:r>
            <a:endParaRPr lang="ru-RU" sz="11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ru-RU" sz="11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внедрение инструментов интеллектуальной транспортной системы</a:t>
            </a:r>
          </a:p>
          <a:p>
            <a:pPr>
              <a:lnSpc>
                <a:spcPct val="70000"/>
              </a:lnSpc>
            </a:pPr>
            <a:r>
              <a:rPr lang="ru-RU" sz="11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приоритетное развитие системы общественного пассажирского транспорта</a:t>
            </a:r>
            <a:endParaRPr lang="ru-RU" sz="11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5536" y="5615820"/>
            <a:ext cx="3738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92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Приоритеты  развития  транспортной  системы: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9" y="1490498"/>
            <a:ext cx="1604739" cy="1135130"/>
          </a:xfrm>
          <a:prstGeom prst="rect">
            <a:avLst/>
          </a:prstGeom>
          <a:effectLst>
            <a:outerShdw blurRad="469900" sx="102000" sy="102000" algn="ctr" rotWithShape="0">
              <a:prstClr val="black">
                <a:alpha val="68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3" y="2998930"/>
            <a:ext cx="1612682" cy="1150954"/>
          </a:xfrm>
          <a:prstGeom prst="rect">
            <a:avLst/>
          </a:prstGeom>
          <a:effectLst>
            <a:outerShdw blurRad="469900" sx="102000" sy="102000" algn="ctr" rotWithShape="0">
              <a:prstClr val="black">
                <a:alpha val="68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9" y="4552851"/>
            <a:ext cx="1570539" cy="1054826"/>
          </a:xfrm>
          <a:prstGeom prst="rect">
            <a:avLst/>
          </a:prstGeom>
          <a:effectLst>
            <a:outerShdw blurRad="469900" sx="102000" sy="102000" algn="ctr" rotWithShape="0">
              <a:prstClr val="black">
                <a:alpha val="68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71" y="1036429"/>
            <a:ext cx="6811125" cy="4621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0" name="TextBox 19"/>
          <p:cNvSpPr txBox="1"/>
          <p:nvPr/>
        </p:nvSpPr>
        <p:spPr>
          <a:xfrm>
            <a:off x="561060" y="1221172"/>
            <a:ext cx="1557236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75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Картограмма интенсивности </a:t>
            </a:r>
          </a:p>
          <a:p>
            <a:pPr>
              <a:lnSpc>
                <a:spcPct val="80000"/>
              </a:lnSpc>
            </a:pPr>
            <a:r>
              <a:rPr lang="ru-RU" sz="75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75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вижения транспорта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6523" y="2721931"/>
            <a:ext cx="1557236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75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Картограмма интенсивности </a:t>
            </a:r>
          </a:p>
          <a:p>
            <a:pPr>
              <a:lnSpc>
                <a:spcPct val="80000"/>
              </a:lnSpc>
            </a:pPr>
            <a:r>
              <a:rPr lang="ru-RU" sz="75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75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вижения транспорта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27493" y="2800026"/>
            <a:ext cx="59503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2030</a:t>
            </a:r>
            <a:endParaRPr lang="ru-RU" sz="1200" dirty="0"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51771" y="1297822"/>
            <a:ext cx="59503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 Black" panose="020B0A04020102020204" pitchFamily="34" charset="0"/>
              </a:rPr>
              <a:t>2021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00701" y="4369552"/>
            <a:ext cx="59503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2050</a:t>
            </a:r>
            <a:endParaRPr lang="ru-RU" sz="1200" dirty="0"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9968" y="4264803"/>
            <a:ext cx="1557236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75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Картограмма интенсивности </a:t>
            </a:r>
          </a:p>
          <a:p>
            <a:pPr>
              <a:lnSpc>
                <a:spcPct val="80000"/>
              </a:lnSpc>
            </a:pPr>
            <a:r>
              <a:rPr lang="ru-RU" sz="75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75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вижения транспорта</a:t>
            </a:r>
          </a:p>
        </p:txBody>
      </p:sp>
      <p:pic>
        <p:nvPicPr>
          <p:cNvPr id="3" name="слайд_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4288"/>
            <a:ext cx="9180512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4263" y="156219"/>
            <a:ext cx="8026941" cy="332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СБАЛАНСИРОВАННОЕ РАЗВИТИЕ ПАССАЖИРСКОГО ТРАНСПОРТА МИНСКА </a:t>
            </a:r>
            <a:endParaRPr lang="ru-RU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86FF"/>
              </a:clrFrom>
              <a:clrTo>
                <a:srgbClr val="FF86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" y="701431"/>
            <a:ext cx="7740352" cy="5566300"/>
          </a:xfrm>
          <a:prstGeom prst="rect">
            <a:avLst/>
          </a:prstGeom>
          <a:effectLst>
            <a:outerShdw blurRad="673100" dist="38100" dir="16200000" rotWithShape="0">
              <a:prstClr val="black"/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DB4CFE"/>
              </a:clrFrom>
              <a:clrTo>
                <a:srgbClr val="DB4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24" y="3284984"/>
            <a:ext cx="4340265" cy="3035294"/>
          </a:xfrm>
          <a:prstGeom prst="rect">
            <a:avLst/>
          </a:prstGeom>
          <a:effectLst>
            <a:outerShdw blurRad="1270000" sx="102000" sy="102000" algn="ctr" rotWithShape="0">
              <a:prstClr val="black"/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6291785" y="3078316"/>
            <a:ext cx="2792944" cy="4062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развития пневмоколесного</a:t>
            </a:r>
          </a:p>
          <a:p>
            <a:pPr algn="r">
              <a:lnSpc>
                <a:spcPct val="85000"/>
              </a:lnSpc>
            </a:pPr>
            <a:r>
              <a:rPr lang="ru-RU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пассажирского транспорта</a:t>
            </a:r>
            <a:endParaRPr lang="ru-RU" sz="1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89096" y="1000947"/>
            <a:ext cx="2882841" cy="4062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развития рельсовых видов</a:t>
            </a:r>
          </a:p>
          <a:p>
            <a:pPr algn="r">
              <a:lnSpc>
                <a:spcPct val="85000"/>
              </a:lnSpc>
            </a:pPr>
            <a:r>
              <a:rPr lang="ru-RU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пассажирского транспорта</a:t>
            </a:r>
            <a:endParaRPr lang="ru-RU" sz="1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34204" y="414878"/>
            <a:ext cx="8294085" cy="4738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8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75000"/>
              </a:lnSpc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всех видов городского и пригородного пассажирского транспорта.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развитой сети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движения средств индивидуальной мобильности на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связях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мест жительства с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местами приложения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труда,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учебы, центральной частью города,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объектами культуры, торгово-бытового обслуживания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другими центрами тяготения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654B6"/>
              </a:clrFrom>
              <a:clrTo>
                <a:srgbClr val="0654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16" y="1087969"/>
            <a:ext cx="3136944" cy="188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6444208" y="1026968"/>
            <a:ext cx="1784463" cy="380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1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развития линий</a:t>
            </a:r>
          </a:p>
          <a:p>
            <a:pPr>
              <a:lnSpc>
                <a:spcPct val="85000"/>
              </a:lnSpc>
            </a:pPr>
            <a:r>
              <a:rPr lang="ru-RU" sz="11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метрополитена</a:t>
            </a:r>
            <a:endParaRPr lang="ru-RU" sz="11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6982" y="5601507"/>
            <a:ext cx="336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Приоритеты  развития  рельсовых </a:t>
            </a:r>
          </a:p>
          <a:p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 пассажирского электротранспорта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лайд_1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4288"/>
            <a:ext cx="9180512" cy="687228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0130" y="193036"/>
            <a:ext cx="8846974" cy="3262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8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НЕПОВТОРИМОГО ГРАДОСТРОИТЕЛЬНОГО АНСАМБЛЯ МИНСКА </a:t>
            </a:r>
            <a:endParaRPr lang="ru-RU" sz="1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11" y="5381751"/>
            <a:ext cx="7518887" cy="7264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B786F9"/>
              </a:clrFrom>
              <a:clrTo>
                <a:srgbClr val="B78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060290"/>
            <a:ext cx="5540882" cy="3888990"/>
          </a:xfrm>
          <a:prstGeom prst="rect">
            <a:avLst/>
          </a:prstGeom>
          <a:effectLst>
            <a:outerShdw blurRad="609600" sx="102000" sy="102000" algn="ctr" rotWithShape="0">
              <a:prstClr val="black"/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BFFF"/>
              </a:clrFrom>
              <a:clrTo>
                <a:srgbClr val="F7B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34" y="960065"/>
            <a:ext cx="4830778" cy="3281392"/>
          </a:xfrm>
          <a:prstGeom prst="rect">
            <a:avLst/>
          </a:prstGeom>
          <a:effectLst>
            <a:outerShdw blurRad="431800" dist="38100" dir="16200000" rotWithShape="0">
              <a:prstClr val="black"/>
            </a:outerShdw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A1F8"/>
              </a:clrFrom>
              <a:clrTo>
                <a:srgbClr val="F1A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30" y="590081"/>
            <a:ext cx="2854694" cy="2019090"/>
          </a:xfrm>
          <a:prstGeom prst="rect">
            <a:avLst/>
          </a:prstGeom>
          <a:effectLst>
            <a:outerShdw blurRad="965200" dist="38100" dir="18900000" algn="bl" rotWithShape="0">
              <a:prstClr val="black"/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7013208" y="690805"/>
            <a:ext cx="2130792" cy="189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sz="9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Пространственный образ Минска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3419872" y="1100180"/>
            <a:ext cx="2907637" cy="2006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Регулирование высотного строительства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323528" y="1924275"/>
            <a:ext cx="3279721" cy="2139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sz="11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Регулирование силуэта застройки Минска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888113" y="485609"/>
            <a:ext cx="6125095" cy="6815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9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Формирование уникального архитектурно-пространственного и природно-ландшафтного облика</a:t>
            </a:r>
          </a:p>
          <a:p>
            <a:pPr algn="just">
              <a:lnSpc>
                <a:spcPct val="85000"/>
              </a:lnSpc>
            </a:pPr>
            <a:r>
              <a:rPr lang="ru-RU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елорусской столицы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1943" y="4109016"/>
            <a:ext cx="4042530" cy="10218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spcAft>
                <a:spcPts val="300"/>
              </a:spcAft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яркого архитектурного и градостроительного образа белорусской столицы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путем:</a:t>
            </a:r>
          </a:p>
          <a:p>
            <a:pPr marL="171450" indent="-171450" algn="just">
              <a:lnSpc>
                <a:spcPct val="80000"/>
              </a:lnSpc>
              <a:spcBef>
                <a:spcPts val="300"/>
              </a:spcBef>
              <a:buFontTx/>
              <a:buChar char="-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сохранения историко-градостроительного наследия;</a:t>
            </a:r>
          </a:p>
          <a:p>
            <a:pPr marL="171450" indent="-171450" algn="just">
              <a:lnSpc>
                <a:spcPct val="80000"/>
              </a:lnSpc>
              <a:spcBef>
                <a:spcPts val="300"/>
              </a:spcBef>
              <a:buFontTx/>
              <a:buChar char="-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сохранения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уникального природного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ландшафта;</a:t>
            </a:r>
          </a:p>
          <a:p>
            <a:pPr marL="171450" indent="-171450" algn="just">
              <a:lnSpc>
                <a:spcPct val="80000"/>
              </a:lnSpc>
              <a:spcBef>
                <a:spcPts val="300"/>
              </a:spcBef>
              <a:buFontTx/>
              <a:buChar char="-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новое строительство на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принципах формирования градостроительных и архитектурных ансамблей</a:t>
            </a:r>
          </a:p>
        </p:txBody>
      </p:sp>
      <p:pic>
        <p:nvPicPr>
          <p:cNvPr id="7" name="слайд_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4288"/>
            <a:ext cx="9180512" cy="687228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1A1F8"/>
              </a:clrFrom>
              <a:clrTo>
                <a:srgbClr val="F1A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30" y="590081"/>
            <a:ext cx="2854694" cy="2019090"/>
          </a:xfrm>
          <a:prstGeom prst="rect">
            <a:avLst/>
          </a:prstGeom>
          <a:effectLst>
            <a:outerShdw blurRad="965200" dist="38100" dir="18900000" algn="bl" rotWithShape="0">
              <a:prstClr val="black"/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7013208" y="690805"/>
            <a:ext cx="2130792" cy="189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sz="900" b="1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Пространственный образ Минска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/>
          <a:stretch/>
        </p:blipFill>
        <p:spPr>
          <a:xfrm>
            <a:off x="755576" y="5261992"/>
            <a:ext cx="8388423" cy="8313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7553E8"/>
              </a:clrFrom>
              <a:clrTo>
                <a:srgbClr val="7553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23" y="908720"/>
            <a:ext cx="8272833" cy="4823810"/>
          </a:xfrm>
          <a:prstGeom prst="rect">
            <a:avLst/>
          </a:prstGeom>
          <a:effectLst>
            <a:outerShdw blurRad="1270000" dist="38100" dir="16200000" rotWithShape="0">
              <a:prstClr val="black"/>
            </a:outerShdw>
          </a:effectLst>
        </p:spPr>
      </p:pic>
      <p:sp>
        <p:nvSpPr>
          <p:cNvPr id="21" name="TextBox 20"/>
          <p:cNvSpPr txBox="1"/>
          <p:nvPr/>
        </p:nvSpPr>
        <p:spPr bwMode="auto">
          <a:xfrm>
            <a:off x="795428" y="434722"/>
            <a:ext cx="8198728" cy="6469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Формирование уникального архитектурно-градостроительного облика </a:t>
            </a: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Минска </a:t>
            </a:r>
            <a:r>
              <a:rPr lang="ru-RU" sz="15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путем </a:t>
            </a:r>
            <a:r>
              <a:rPr lang="ru-RU" sz="15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регулирования </a:t>
            </a:r>
            <a:r>
              <a:rPr lang="ru-RU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масштаба и характера архитектурных и градостроительных ансамблей городской застройки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0130" y="193036"/>
            <a:ext cx="8846974" cy="3262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0000"/>
              </a:lnSpc>
            </a:pPr>
            <a:r>
              <a:rPr lang="ru-RU" sz="18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НЕПОВТОРИМОГО ГРАДОСТРОИТЕЛЬНОГО АНСАМБЛЯ МИНСКА </a:t>
            </a:r>
            <a:endParaRPr lang="ru-RU" sz="1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слайд_1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38000" sy="38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154264" y="159023"/>
            <a:ext cx="50262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ПЛАН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МИНСКА-2021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47" y="1400002"/>
            <a:ext cx="5334566" cy="41632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6351"/>
            <a:ext cx="2742611" cy="2562609"/>
          </a:xfrm>
          <a:prstGeom prst="rect">
            <a:avLst/>
          </a:prstGeom>
          <a:effectLst>
            <a:outerShdw blurRad="711200" dist="114300" sx="95000" sy="95000" algn="ctr" rotWithShape="0">
              <a:srgbClr val="000000">
                <a:alpha val="28000"/>
              </a:srgbClr>
            </a:outerShdw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3" y="3223901"/>
            <a:ext cx="2520280" cy="31070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 bwMode="auto">
          <a:xfrm>
            <a:off x="2771800" y="5414264"/>
            <a:ext cx="6323919" cy="99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r">
              <a:spcBef>
                <a:spcPts val="0"/>
              </a:spcBef>
              <a:buClr>
                <a:srgbClr val="009DD9"/>
              </a:buClr>
            </a:pP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Центрально-Европейское местоположение Минска</a:t>
            </a:r>
          </a:p>
          <a:p>
            <a:pPr algn="r">
              <a:spcBef>
                <a:spcPts val="0"/>
              </a:spcBef>
              <a:buClr>
                <a:srgbClr val="009DD9"/>
              </a:buClr>
            </a:pP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Центрально-республиканское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местоположение Минска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r">
              <a:spcBef>
                <a:spcPts val="0"/>
              </a:spcBef>
              <a:buClr>
                <a:srgbClr val="009DD9"/>
              </a:buClr>
            </a:pP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Центрально-областное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местоположение Минска</a:t>
            </a: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spcBef>
                <a:spcPts val="0"/>
              </a:spcBef>
              <a:buClr>
                <a:srgbClr val="009DD9"/>
              </a:buClr>
            </a:pPr>
            <a:endParaRPr lang="ru-RU" sz="16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479357" y="1566030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99592" y="271616"/>
            <a:ext cx="2045881" cy="277064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Европейский континент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548680"/>
            <a:ext cx="5639044" cy="36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6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 </a:t>
            </a:r>
            <a:r>
              <a:rPr lang="ru-RU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КРУПНЕЙШИЙ ЕВРОПЕЙСКИЙ </a:t>
            </a:r>
            <a:r>
              <a:rPr lang="ru-RU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</a:t>
            </a:r>
            <a:endParaRPr lang="ru-RU" sz="12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825679"/>
            <a:ext cx="5397183" cy="36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6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СТОЛИЦА РЕСПУБЛИКИ БЕЛАРУСЬ</a:t>
            </a:r>
            <a:endParaRPr lang="ru-RU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1095818"/>
            <a:ext cx="4132478" cy="36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6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РЕГИОНАЛЬНЫЙ ЦЕНТР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877745" y="2298178"/>
            <a:ext cx="1100748" cy="50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en-US" sz="1000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sz="1000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транспортный </a:t>
            </a:r>
          </a:p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коридор</a:t>
            </a:r>
          </a:p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en-US" sz="1000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 30</a:t>
            </a:r>
            <a:r>
              <a:rPr lang="en-US" sz="9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850175" y="2362008"/>
            <a:ext cx="1115616" cy="50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транспортный </a:t>
            </a:r>
          </a:p>
          <a:p>
            <a:pPr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коридор</a:t>
            </a:r>
          </a:p>
          <a:p>
            <a:pPr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 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en-US" sz="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9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34206" y="1602034"/>
            <a:ext cx="1213858" cy="512704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</a:t>
            </a:r>
          </a:p>
          <a:p>
            <a:pPr>
              <a:lnSpc>
                <a:spcPct val="85000"/>
              </a:lnSpc>
            </a:pPr>
            <a:r>
              <a:rPr lang="ru-RU" sz="1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</a:t>
            </a:r>
            <a:endParaRPr lang="ru-RU" sz="16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9608" y="3068960"/>
            <a:ext cx="1524200" cy="277064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Минская область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479357" y="1566030"/>
            <a:ext cx="76419" cy="76419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979712" y="4357630"/>
            <a:ext cx="144016" cy="14401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084168" y="3342835"/>
            <a:ext cx="201328" cy="20132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слайд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99" y="-14288"/>
            <a:ext cx="9144000" cy="6872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CE9FFF"/>
              </a:clrFrom>
              <a:clrTo>
                <a:srgbClr val="CE9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513232"/>
            <a:ext cx="8424936" cy="5957403"/>
          </a:xfrm>
          <a:prstGeom prst="rect">
            <a:avLst/>
          </a:prstGeom>
          <a:effectLst>
            <a:outerShdw blurRad="927100" dist="38100" dir="16200000" rotWithShape="0">
              <a:prstClr val="black">
                <a:alpha val="68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12024" y="1105967"/>
            <a:ext cx="1019831" cy="263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М-н «Сокол»</a:t>
            </a:r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2231" y="1306850"/>
            <a:ext cx="1229824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</a:t>
            </a:r>
            <a:r>
              <a:rPr lang="ru-RU" sz="700" b="1" dirty="0" smtClean="0">
                <a:effectLst>
                  <a:outerShdw blurRad="38100" dist="38100" dir="2700000" sx="96000" sy="96000" algn="tl">
                    <a:srgbClr val="000000">
                      <a:alpha val="62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СЕВЕРНЫЙ</a:t>
            </a:r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4680" y="3141470"/>
            <a:ext cx="1236236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13310" y="4529475"/>
            <a:ext cx="1382110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 – ЮГО-ЗАПАДНЫЙ</a:t>
            </a: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1694" y="5104415"/>
            <a:ext cx="1098378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ЮЖНЫЙ»</a:t>
            </a: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4663" y="5181127"/>
            <a:ext cx="1555234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5167" y="2200366"/>
            <a:ext cx="1717137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5965" y="3707912"/>
            <a:ext cx="1151277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ЦЕНТРАЛЬНАЯ ЗОНА</a:t>
            </a: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30928" y="1485788"/>
            <a:ext cx="1686680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</a:t>
            </a:r>
            <a:r>
              <a:rPr lang="ru-RU" sz="700" b="1" dirty="0" smtClean="0">
                <a:effectLst>
                  <a:outerShdw blurRad="38100" dist="38100" dir="2700000" sx="96000" sy="96000" algn="tl">
                    <a:srgbClr val="000000">
                      <a:alpha val="62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СЕВЕРОВОСТОЧНЫЙ»</a:t>
            </a: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22198" y="3106746"/>
            <a:ext cx="1309974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>
            <p:extLst/>
          </p:nvPr>
        </p:nvGraphicFramePr>
        <p:xfrm>
          <a:off x="1332588" y="713840"/>
          <a:ext cx="396680" cy="593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5" name="CorelDRAW" r:id="rId8" imgW="1096308" imgH="1640520" progId="CorelDraw.Graphic.18">
                  <p:embed/>
                </p:oleObj>
              </mc:Choice>
              <mc:Fallback>
                <p:oleObj name="CorelDRAW" r:id="rId8" imgW="1096308" imgH="1640520" progId="CorelDraw.Graphic.18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32588" y="713840"/>
                        <a:ext cx="396680" cy="593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1504733" y="179336"/>
            <a:ext cx="7594643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ГРАДОСТРОИТЕЛЬНОГО ЗОНИРОВАНИЯ МИНСКА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43645" y="1739734"/>
            <a:ext cx="1715534" cy="407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аэропорт</a:t>
            </a:r>
          </a:p>
          <a:p>
            <a:pPr algn="r">
              <a:lnSpc>
                <a:spcPct val="85000"/>
              </a:lnSpc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«Минск»</a:t>
            </a:r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3929" y="4997971"/>
            <a:ext cx="2125903" cy="96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жилые смешанные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жилые многоквартирные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жилые усадебные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ландшафтно-рекреационные</a:t>
            </a:r>
            <a:endParaRPr lang="ru-RU" sz="900" dirty="0">
              <a:solidFill>
                <a:srgbClr val="5E1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</a:t>
            </a:r>
            <a:endParaRPr lang="ru-RU" sz="900" dirty="0">
              <a:solidFill>
                <a:srgbClr val="5E1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коммунально-производственные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3513" y="4797152"/>
            <a:ext cx="1491114" cy="224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000" b="1" dirty="0" smtClean="0">
                <a:solidFill>
                  <a:srgbClr val="5E1B87"/>
                </a:solidFill>
              </a:rPr>
              <a:t>Условные обозначения</a:t>
            </a:r>
          </a:p>
        </p:txBody>
      </p:sp>
      <p:sp>
        <p:nvSpPr>
          <p:cNvPr id="31" name="Овал 30"/>
          <p:cNvSpPr/>
          <p:nvPr/>
        </p:nvSpPr>
        <p:spPr>
          <a:xfrm>
            <a:off x="3036469" y="1039907"/>
            <a:ext cx="1673433" cy="1589761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6745671" y="4075430"/>
            <a:ext cx="1138697" cy="108176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444208" y="2453313"/>
            <a:ext cx="1531215" cy="1454654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4032388" y="513232"/>
            <a:ext cx="5072287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sz="16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(ПЛАН ФУНКЦИОНАЛЬНОГО ЗОНИРОВАНИЯ МИНСКА) </a:t>
            </a:r>
            <a:endParaRPr lang="ru-RU" sz="16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37143" y="3223557"/>
            <a:ext cx="74892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ГОРОДСКОЕ</a:t>
            </a:r>
          </a:p>
          <a:p>
            <a:pPr algn="ctr"/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ЯДРО</a:t>
            </a: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ABF8"/>
              </a:clrFrom>
              <a:clrTo>
                <a:srgbClr val="FFAB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4" y="5013176"/>
            <a:ext cx="364501" cy="97464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840139" y="5733256"/>
            <a:ext cx="215260" cy="59149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40139" y="5862747"/>
            <a:ext cx="215260" cy="59149"/>
          </a:xfrm>
          <a:prstGeom prst="rect">
            <a:avLst/>
          </a:prstGeom>
          <a:noFill/>
          <a:ln w="1905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40139" y="5992238"/>
            <a:ext cx="215260" cy="59149"/>
          </a:xfrm>
          <a:prstGeom prst="rect">
            <a:avLst/>
          </a:prstGeom>
          <a:noFill/>
          <a:ln w="19050">
            <a:solidFill>
              <a:srgbClr val="FF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50738" y="6131964"/>
            <a:ext cx="215260" cy="59149"/>
          </a:xfrm>
          <a:prstGeom prst="rect">
            <a:avLst/>
          </a:prstGeom>
          <a:noFill/>
          <a:ln w="12700">
            <a:solidFill>
              <a:srgbClr val="CC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36907" y="5580972"/>
            <a:ext cx="1362874" cy="224292"/>
          </a:xfrm>
          <a:prstGeom prst="rect">
            <a:avLst/>
          </a:prstGeom>
          <a:noFill/>
          <a:effectLst>
            <a:glow rad="381000">
              <a:schemeClr val="tx1">
                <a:alpha val="78000"/>
              </a:schemeClr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000" b="1" dirty="0" smtClean="0">
                <a:solidFill>
                  <a:srgbClr val="5E1B87"/>
                </a:solidFill>
              </a:rPr>
              <a:t>Границы территорий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24309" y="5665747"/>
            <a:ext cx="213872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города Минска </a:t>
            </a:r>
          </a:p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развития города до 2031 года</a:t>
            </a:r>
          </a:p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резерва развития после 2030 года</a:t>
            </a:r>
          </a:p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возможного градостроительного </a:t>
            </a:r>
          </a:p>
          <a:p>
            <a:pPr algn="r"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</a:p>
        </p:txBody>
      </p:sp>
      <p:pic>
        <p:nvPicPr>
          <p:cNvPr id="6" name="слайд_10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1592690" y="179370"/>
            <a:ext cx="7594643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ГРАДОСТРОИТЕЛЬНОГО ЗОНИРОВАНИЯ МИНСКА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FA0FE"/>
              </a:clrFrom>
              <a:clrTo>
                <a:srgbClr val="CFA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3" y="1064347"/>
            <a:ext cx="8567170" cy="3240360"/>
          </a:xfrm>
          <a:prstGeom prst="rect">
            <a:avLst/>
          </a:prstGeom>
          <a:effectLst>
            <a:outerShdw blurRad="482600" dist="38100" dir="16200000" sx="105000" sy="105000" rotWithShape="0">
              <a:prstClr val="black">
                <a:alpha val="84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A184D4"/>
              </a:clrFrom>
              <a:clrTo>
                <a:srgbClr val="A184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83" y="3385677"/>
            <a:ext cx="6060221" cy="2256445"/>
          </a:xfrm>
          <a:prstGeom prst="rect">
            <a:avLst/>
          </a:prstGeom>
          <a:effectLst>
            <a:outerShdw blurRad="330200" dist="38100" dir="16200000" sx="104000" sy="104000" rotWithShape="0">
              <a:prstClr val="black">
                <a:alpha val="96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9573D2"/>
              </a:clrFrom>
              <a:clrTo>
                <a:srgbClr val="9573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94" y="5046933"/>
            <a:ext cx="3378102" cy="1190379"/>
          </a:xfrm>
          <a:prstGeom prst="rect">
            <a:avLst/>
          </a:prstGeom>
          <a:effectLst>
            <a:glow rad="88900">
              <a:schemeClr val="tx1">
                <a:alpha val="86000"/>
              </a:schemeClr>
            </a:glow>
            <a:outerShdw blurRad="139700" dist="38100" dir="16200000" sx="103000" sy="103000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6325885" y="1180553"/>
            <a:ext cx="2735795" cy="12768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4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СХЕМА ПЛАНА </a:t>
            </a:r>
          </a:p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4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ГРАДОСТРОИТЕЛЬНОГО</a:t>
            </a:r>
          </a:p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4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ЗОНИРОВАНИЯ</a:t>
            </a:r>
          </a:p>
          <a:p>
            <a:pPr algn="r"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4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МИНСКА</a:t>
            </a:r>
            <a:endParaRPr lang="ru-RU" sz="1400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1004069" y="602682"/>
            <a:ext cx="8116929" cy="499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 </a:t>
            </a:r>
            <a:r>
              <a:rPr lang="ru-RU" sz="11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г.Минска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как  социально и экономически  эффективной  территориально-пространственной  системы 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Выделение в плане города зон </a:t>
            </a: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дифференцированной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градостроительной ценности в планировочной структуре поясного зонирования и зонирования планировочным каркасом на уровне                     </a:t>
            </a:r>
            <a:r>
              <a:rPr lang="ru-RU" sz="11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системы общегородской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12069" y="4295971"/>
            <a:ext cx="2735795" cy="7892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4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СХЕМЫ ПЛАНОВ </a:t>
            </a:r>
          </a:p>
          <a:p>
            <a:pPr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4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ГРАДОСТРОИТЕЛЬНОЙ</a:t>
            </a:r>
          </a:p>
          <a:p>
            <a:pPr eaLnBrk="1" hangingPunct="1"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4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ЦЕННОСТИ МИНСКА</a:t>
            </a:r>
            <a:endParaRPr lang="ru-RU" sz="1400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слайд_1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45" y="260649"/>
            <a:ext cx="1512168" cy="1512723"/>
          </a:xfrm>
          <a:prstGeom prst="rect">
            <a:avLst/>
          </a:prstGeom>
          <a:effectLst>
            <a:outerShdw blurRad="736600" dist="50800" dir="804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03" y="3994548"/>
            <a:ext cx="2639445" cy="2667025"/>
          </a:xfrm>
          <a:prstGeom prst="rect">
            <a:avLst/>
          </a:prstGeom>
          <a:effectLst>
            <a:outerShdw blurRad="952500" dist="38100" dir="13500000" sx="120000" sy="12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73" y="3994547"/>
            <a:ext cx="2743022" cy="2667025"/>
          </a:xfrm>
          <a:prstGeom prst="rect">
            <a:avLst/>
          </a:prstGeom>
          <a:effectLst>
            <a:outerShdw blurRad="952500" dist="38100" dir="13500000" sx="120000" sy="12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0" y="1894780"/>
            <a:ext cx="1490568" cy="1453814"/>
          </a:xfrm>
          <a:prstGeom prst="rect">
            <a:avLst/>
          </a:prstGeom>
          <a:effectLst>
            <a:outerShdw blurRad="736600" dist="50800" dir="804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27" y="260649"/>
            <a:ext cx="1543978" cy="1512723"/>
          </a:xfrm>
          <a:prstGeom prst="rect">
            <a:avLst/>
          </a:prstGeom>
          <a:effectLst>
            <a:outerShdw blurRad="736600" dist="50800" dir="804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7" y="3961744"/>
            <a:ext cx="2685684" cy="2699829"/>
          </a:xfrm>
          <a:prstGeom prst="rect">
            <a:avLst/>
          </a:prstGeom>
          <a:effec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02" y="284052"/>
            <a:ext cx="1540202" cy="1512723"/>
          </a:xfrm>
          <a:prstGeom prst="rect">
            <a:avLst/>
          </a:prstGeom>
          <a:effectLst>
            <a:outerShdw blurRad="736600" dist="50800" dir="804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97" y="1910155"/>
            <a:ext cx="2267198" cy="1946214"/>
          </a:xfrm>
          <a:prstGeom prst="rect">
            <a:avLst/>
          </a:prstGeom>
          <a:effectLst>
            <a:glow rad="812800">
              <a:schemeClr val="tx1">
                <a:alpha val="66000"/>
              </a:schemeClr>
            </a:glow>
          </a:effectLst>
        </p:spPr>
      </p:pic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-7282" y="3385033"/>
            <a:ext cx="3695161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 algn="l">
              <a:lnSpc>
                <a:spcPct val="80000"/>
              </a:lnSpc>
            </a:pPr>
            <a:r>
              <a:rPr lang="ru-RU" sz="3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Строим Город ВМЕСТЕ!</a:t>
            </a:r>
            <a:endParaRPr lang="ru-RU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20" y="1895653"/>
            <a:ext cx="1519185" cy="1452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32" y="259900"/>
            <a:ext cx="1650043" cy="15217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987" y="308952"/>
            <a:ext cx="1540202" cy="1536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92" y="1412776"/>
            <a:ext cx="2712117" cy="2419436"/>
          </a:xfrm>
          <a:prstGeom prst="rect">
            <a:avLst/>
          </a:prstGeom>
          <a:effectLst/>
        </p:spPr>
      </p:pic>
      <p:pic>
        <p:nvPicPr>
          <p:cNvPr id="2" name="слайд_1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5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C57DFD"/>
              </a:clrFrom>
              <a:clrTo>
                <a:srgbClr val="C57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4685587" y="576492"/>
            <a:ext cx="429021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 - МОНОЦЕНТРИЧНЫЙ ГОРОД       </a:t>
            </a:r>
            <a:r>
              <a:rPr lang="ru-RU" sz="1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ru-RU" sz="1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МИНУТ)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1838615" y="148470"/>
            <a:ext cx="74282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ГЕНЕРАЛЬНЫЕ ПЛАНЫ МИНСКА В МОДЕЛЯХ ГОРОДА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098FD"/>
              </a:clrFrom>
              <a:clrTo>
                <a:srgbClr val="D09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223" y="2654165"/>
            <a:ext cx="4123396" cy="14229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58152" y="2290283"/>
            <a:ext cx="4387355" cy="569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 - ПОЛИЦЕНТРИЧНЫЙ ГОРОД </a:t>
            </a:r>
            <a:r>
              <a:rPr lang="ru-RU" sz="1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9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45-60</a:t>
            </a:r>
            <a:r>
              <a:rPr lang="ru-RU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МИНУТ)</a:t>
            </a:r>
          </a:p>
          <a:p>
            <a:endParaRPr lang="ru-RU" sz="1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77215" y="3996353"/>
            <a:ext cx="430008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 – «ГОРОД ГОРОДОВ»                     </a:t>
            </a:r>
            <a:r>
              <a:rPr lang="ru-RU" sz="1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МИНУТ)</a:t>
            </a:r>
          </a:p>
          <a:p>
            <a:endParaRPr lang="ru-RU" sz="1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97ADC2"/>
              </a:clrFrom>
              <a:clrTo>
                <a:srgbClr val="97AD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3969933"/>
            <a:ext cx="3347095" cy="2329383"/>
          </a:xfrm>
          <a:prstGeom prst="rect">
            <a:avLst/>
          </a:prstGeom>
          <a:effectLst>
            <a:outerShdw blurRad="1130300" dist="558800" dir="21540000" sx="97000" sy="97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8B9BB4"/>
              </a:clrFrom>
              <a:clrTo>
                <a:srgbClr val="8B9BB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3" y="2089136"/>
            <a:ext cx="3467885" cy="2491992"/>
          </a:xfrm>
          <a:prstGeom prst="rect">
            <a:avLst/>
          </a:prstGeom>
          <a:effectLst>
            <a:outerShdw blurRad="431800" dist="50800" dir="5400000" sx="116000" sy="116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3A5FB"/>
              </a:clrFrom>
              <a:clrTo>
                <a:srgbClr val="E3A5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6" y="4365104"/>
            <a:ext cx="4146854" cy="14401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C77EFF"/>
              </a:clrFrom>
              <a:clrTo>
                <a:srgbClr val="C77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16" y="914381"/>
            <a:ext cx="4120403" cy="143449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95463" y="4338792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Генеральный план</a:t>
            </a:r>
          </a:p>
          <a:p>
            <a:pPr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ru-RU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8028" y="2596730"/>
            <a:ext cx="148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Генеральный план</a:t>
            </a:r>
          </a:p>
          <a:p>
            <a:pPr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r>
              <a:rPr lang="ru-RU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8028" y="862742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Генеральный план</a:t>
            </a:r>
          </a:p>
          <a:p>
            <a:pPr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2003 </a:t>
            </a: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E699CD"/>
              </a:clrFrom>
              <a:clrTo>
                <a:srgbClr val="E699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4" y="457088"/>
            <a:ext cx="3285342" cy="2299869"/>
          </a:xfrm>
          <a:prstGeom prst="rect">
            <a:avLst/>
          </a:prstGeom>
          <a:effectLst>
            <a:outerShdw blurRad="431800" dist="139700" sx="97000" sy="97000" algn="ctr" rotWithShape="0">
              <a:srgbClr val="000000">
                <a:alpha val="98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635896" y="5805334"/>
            <a:ext cx="531177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12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минутах указано «максимальное» время доступности объектов повседневного, периодического и эпизодического обслуживания </a:t>
            </a:r>
          </a:p>
        </p:txBody>
      </p:sp>
      <p:sp>
        <p:nvSpPr>
          <p:cNvPr id="7" name="Овал 6"/>
          <p:cNvSpPr/>
          <p:nvPr/>
        </p:nvSpPr>
        <p:spPr>
          <a:xfrm>
            <a:off x="3332768" y="1417271"/>
            <a:ext cx="438877" cy="414730"/>
          </a:xfrm>
          <a:prstGeom prst="ellipse">
            <a:avLst/>
          </a:prstGeom>
          <a:noFill/>
          <a:ln w="28575">
            <a:solidFill>
              <a:srgbClr val="CCFF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слайд_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4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92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68" y="1380052"/>
            <a:ext cx="4263481" cy="38274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4" name="TextBox 23"/>
          <p:cNvSpPr txBox="1"/>
          <p:nvPr/>
        </p:nvSpPr>
        <p:spPr>
          <a:xfrm>
            <a:off x="4508851" y="5157192"/>
            <a:ext cx="4519092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Придание населенным пунктам: </a:t>
            </a:r>
            <a:r>
              <a:rPr lang="ru-RU" sz="850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Боровляны</a:t>
            </a: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(более 50 </a:t>
            </a:r>
            <a:r>
              <a:rPr lang="ru-RU" sz="850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и Великий Камень</a:t>
            </a:r>
          </a:p>
          <a:p>
            <a:pPr algn="r">
              <a:lnSpc>
                <a:spcPct val="80000"/>
              </a:lnSpc>
            </a:pPr>
            <a:r>
              <a:rPr lang="ru-RU" sz="85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(более </a:t>
            </a: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850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85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статуса </a:t>
            </a: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городов-спутников Минска</a:t>
            </a:r>
            <a:endParaRPr lang="ru-RU" sz="85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5179" y="5373216"/>
            <a:ext cx="4536680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85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реабилитации эпидемиологических последствий </a:t>
            </a:r>
          </a:p>
          <a:p>
            <a:pPr algn="r">
              <a:lnSpc>
                <a:spcPct val="80000"/>
              </a:lnSpc>
            </a:pPr>
            <a:r>
              <a:rPr lang="ru-RU" sz="85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тяжелых заболеваний в районе </a:t>
            </a:r>
            <a:r>
              <a:rPr lang="ru-RU" sz="850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н.п</a:t>
            </a:r>
            <a:r>
              <a:rPr lang="ru-RU" sz="85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Вишневка на юге </a:t>
            </a:r>
            <a:r>
              <a:rPr lang="ru-RU" sz="850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вдхр</a:t>
            </a:r>
            <a:r>
              <a:rPr lang="ru-RU" sz="85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850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Вяча</a:t>
            </a:r>
            <a:r>
              <a:rPr lang="ru-RU" sz="85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07344" y="5611534"/>
            <a:ext cx="45366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научно-производственных кластеров: </a:t>
            </a:r>
          </a:p>
          <a:p>
            <a:pPr>
              <a:lnSpc>
                <a:spcPct val="80000"/>
              </a:lnSpc>
            </a:pP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в Великом Камне – многоотраслевого инновационного, </a:t>
            </a:r>
          </a:p>
          <a:p>
            <a:pPr>
              <a:lnSpc>
                <a:spcPct val="80000"/>
              </a:lnSpc>
            </a:pP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в Руденске – биотехнологического,</a:t>
            </a:r>
          </a:p>
          <a:p>
            <a:pPr>
              <a:lnSpc>
                <a:spcPct val="80000"/>
              </a:lnSpc>
            </a:pPr>
            <a:r>
              <a:rPr lang="ru-RU" sz="85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в </a:t>
            </a:r>
            <a:r>
              <a:rPr lang="ru-RU" sz="850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Фаниполе</a:t>
            </a: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машиностроительного,</a:t>
            </a:r>
          </a:p>
          <a:p>
            <a:pPr>
              <a:lnSpc>
                <a:spcPct val="80000"/>
              </a:lnSpc>
            </a:pPr>
            <a:r>
              <a:rPr lang="ru-RU" sz="85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в </a:t>
            </a:r>
            <a:r>
              <a:rPr lang="ru-RU" sz="850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Дегтяревке</a:t>
            </a: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инновационного технопарка «</a:t>
            </a:r>
            <a:r>
              <a:rPr lang="en-US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r>
              <a:rPr lang="ru-RU" sz="85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век»</a:t>
            </a:r>
            <a:endParaRPr lang="ru-RU" sz="85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8E58A3"/>
              </a:clrFrom>
              <a:clrTo>
                <a:srgbClr val="8E58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0" y="2961262"/>
            <a:ext cx="3288502" cy="3060026"/>
          </a:xfrm>
          <a:prstGeom prst="rect">
            <a:avLst/>
          </a:prstGeom>
          <a:effectLst>
            <a:outerShdw blurRad="660400" dist="101600" algn="tl" rotWithShape="0">
              <a:prstClr val="black"/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62449" y="3454914"/>
            <a:ext cx="7008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МОЛОДЕЧНО</a:t>
            </a:r>
            <a:endParaRPr lang="ru-RU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9420" y="4351618"/>
            <a:ext cx="5020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ГРОДНО</a:t>
            </a:r>
            <a:endParaRPr lang="ru-RU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0272" y="5638229"/>
            <a:ext cx="4138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БРЕСТ</a:t>
            </a:r>
            <a:endParaRPr lang="ru-RU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37245" y="3596228"/>
            <a:ext cx="5164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</a:t>
            </a:r>
            <a:endParaRPr lang="ru-RU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11285" y="4982191"/>
            <a:ext cx="5485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МОГТЛЕВ</a:t>
            </a:r>
            <a:endParaRPr lang="ru-RU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7394" y="5734644"/>
            <a:ext cx="50526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ГОМЕЛЬ</a:t>
            </a:r>
            <a:endParaRPr lang="ru-RU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01364" y="3089341"/>
            <a:ext cx="5212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ВИТЕБСК</a:t>
            </a:r>
            <a:endParaRPr lang="ru-RU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94861" y="5754302"/>
            <a:ext cx="4411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СЛУЦК</a:t>
            </a:r>
            <a:endParaRPr lang="ru-RU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139952" y="600366"/>
            <a:ext cx="4887991" cy="3931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 algn="r">
              <a:lnSpc>
                <a:spcPct val="85000"/>
              </a:lnSpc>
            </a:pPr>
            <a:r>
              <a:rPr lang="ru-RU" sz="1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МИНСКА, КАК ЦЕНТРА МЕЖДУНАРОДНОЙ, НАЦИОНАЛЬНОЙ, </a:t>
            </a:r>
          </a:p>
          <a:p>
            <a:pPr algn="r">
              <a:lnSpc>
                <a:spcPct val="85000"/>
              </a:lnSpc>
            </a:pPr>
            <a:r>
              <a:rPr lang="ru-RU" sz="1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РЕГИОНАЛЬНОЙ И МЕСТНОЙ  СИСТЕМ РАССЕЛЕНИЯ</a:t>
            </a:r>
            <a:endParaRPr lang="ru-RU" sz="11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8357AC"/>
              </a:clrFrom>
              <a:clrTo>
                <a:srgbClr val="8357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6315"/>
            <a:ext cx="2964908" cy="2599867"/>
          </a:xfrm>
          <a:prstGeom prst="rect">
            <a:avLst/>
          </a:prstGeom>
          <a:effectLst>
            <a:outerShdw blurRad="762000" dist="38100" dir="2700000" algn="tl" rotWithShape="0">
              <a:prstClr val="black"/>
            </a:outerShdw>
          </a:effectLst>
        </p:spPr>
      </p:pic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89843" y="1413225"/>
            <a:ext cx="1791988" cy="38664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 algn="l">
              <a:lnSpc>
                <a:spcPct val="85000"/>
              </a:lnSpc>
            </a:pP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РАСШИРЕНИЕ ГРАНИЦ</a:t>
            </a:r>
          </a:p>
          <a:p>
            <a:pPr algn="l">
              <a:lnSpc>
                <a:spcPct val="85000"/>
              </a:lnSpc>
            </a:pPr>
            <a:r>
              <a:rPr lang="ru-RU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Минской агломерации</a:t>
            </a:r>
            <a:endParaRPr lang="ru-RU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729864" y="211411"/>
            <a:ext cx="8378640" cy="3408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5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 ТЕРРИТОРИАЛЬНОГО РАЗВИТИЯ МИНСКА НА ПЕРИОД 2050 ГОДА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75818" y="3071302"/>
            <a:ext cx="5148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МЯДЕЛЬ</a:t>
            </a:r>
            <a:endParaRPr lang="ru-RU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361074"/>
            <a:ext cx="3121560" cy="70788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rgbClr val="009DD9"/>
              </a:buClr>
              <a:buFontTx/>
              <a:buNone/>
            </a:pPr>
            <a:r>
              <a:rPr lang="ru-RU" sz="4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90-45</a:t>
            </a:r>
            <a:r>
              <a:rPr lang="ru-RU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-минутный </a:t>
            </a:r>
            <a:r>
              <a:rPr lang="ru-RU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280929" y="3005542"/>
            <a:ext cx="2123728" cy="2362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 algn="l">
              <a:lnSpc>
                <a:spcPct val="85000"/>
              </a:lnSpc>
            </a:pP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РАСШИРЕНИЕ ВОЗМОЖНОСТЕЙ</a:t>
            </a:r>
            <a:endParaRPr lang="ru-RU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51520" y="3154560"/>
            <a:ext cx="2189902" cy="34644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СЕТЕВАЯ КЛАСТЕРНАЯ МОДЕЛЬ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Минской агломерации</a:t>
            </a:r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2934" y="944759"/>
            <a:ext cx="48961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Тесное взаимосвязанное развитие в границах КАД-2 «</a:t>
            </a:r>
            <a:r>
              <a:rPr lang="ru-RU" sz="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БОЛЬШОГО МИНСКА», </a:t>
            </a:r>
            <a:r>
              <a:rPr lang="ru-RU" sz="9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включением: </a:t>
            </a:r>
            <a:r>
              <a:rPr lang="ru-RU" sz="9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н.п</a:t>
            </a:r>
            <a:r>
              <a:rPr lang="ru-RU" sz="9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9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Фаниполь</a:t>
            </a:r>
            <a:r>
              <a:rPr lang="ru-RU" sz="9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Раков, </a:t>
            </a:r>
            <a:r>
              <a:rPr lang="ru-RU" sz="9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Петришки</a:t>
            </a:r>
            <a:r>
              <a:rPr lang="ru-RU" sz="9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Вишневка, Острошицкий Городок, </a:t>
            </a:r>
            <a:r>
              <a:rPr lang="ru-RU" sz="9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Раубичи</a:t>
            </a:r>
            <a:r>
              <a:rPr lang="ru-RU" sz="9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Великий Камень и </a:t>
            </a:r>
            <a:r>
              <a:rPr lang="ru-RU" sz="9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Михановичи</a:t>
            </a:r>
            <a:r>
              <a:rPr lang="ru-RU" sz="9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ru-RU" sz="900" dirty="0">
              <a:solidFill>
                <a:srgbClr val="920000"/>
              </a:solidFill>
            </a:endParaRPr>
          </a:p>
        </p:txBody>
      </p:sp>
      <p:pic>
        <p:nvPicPr>
          <p:cNvPr id="2" name="слайд_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29864" y="211411"/>
            <a:ext cx="8378640" cy="3408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5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 ТЕРРИТОРИАЛЬНОГО РАЗВИТИЯ МИНСКА НА ПЕРИОД 2050 ГОДА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298FC"/>
              </a:clrFrom>
              <a:clrTo>
                <a:srgbClr val="D298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6" y="1844824"/>
            <a:ext cx="4715468" cy="4680520"/>
          </a:xfrm>
          <a:prstGeom prst="rect">
            <a:avLst/>
          </a:prstGeom>
          <a:effectLst>
            <a:outerShdw blurRad="1270000" dist="38100" dir="18900000" algn="bl" rotWithShape="0">
              <a:prstClr val="black"/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1907512" y="490114"/>
            <a:ext cx="7203934" cy="264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400" b="1" dirty="0" smtClean="0">
                <a:solidFill>
                  <a:srgbClr val="FFE70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Концепция территориального развития Минска на период 2050 года</a:t>
            </a:r>
          </a:p>
        </p:txBody>
      </p:sp>
      <p:sp>
        <p:nvSpPr>
          <p:cNvPr id="38" name="TextBox 10"/>
          <p:cNvSpPr txBox="1">
            <a:spLocks noChangeArrowheads="1"/>
          </p:cNvSpPr>
          <p:nvPr/>
        </p:nvSpPr>
        <p:spPr bwMode="auto">
          <a:xfrm>
            <a:off x="762681" y="5244836"/>
            <a:ext cx="876382" cy="2416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1050" b="1" dirty="0" smtClean="0">
                <a:solidFill>
                  <a:srgbClr val="FFFF00"/>
                </a:solidFill>
                <a:latin typeface="+mn-lt"/>
              </a:rPr>
              <a:t>Дзержинск</a:t>
            </a:r>
            <a:endParaRPr lang="ru-RU" altLang="ru-RU" sz="105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4523857" y="5612898"/>
            <a:ext cx="663964" cy="2539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050" b="1" dirty="0" smtClean="0">
                <a:solidFill>
                  <a:srgbClr val="FFFF00"/>
                </a:solidFill>
                <a:latin typeface="+mn-lt"/>
              </a:rPr>
              <a:t>Руденск</a:t>
            </a:r>
            <a:endParaRPr lang="ru-RU" altLang="ru-RU" sz="105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9264A5"/>
              </a:clrFrom>
              <a:clrTo>
                <a:srgbClr val="9264A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13" y="4150000"/>
            <a:ext cx="3736574" cy="2509349"/>
          </a:xfrm>
          <a:prstGeom prst="rect">
            <a:avLst/>
          </a:prstGeom>
          <a:effectLst>
            <a:outerShdw blurRad="228600" dist="38100" dir="2700000" algn="tl" rotWithShape="0">
              <a:prstClr val="black"/>
            </a:outerShdw>
          </a:effectLst>
        </p:spPr>
      </p:pic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1310732" y="4966581"/>
            <a:ext cx="779381" cy="2377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1050" b="1" dirty="0" err="1" smtClean="0">
                <a:solidFill>
                  <a:srgbClr val="FFFF00"/>
                </a:solidFill>
                <a:latin typeface="+mn-lt"/>
              </a:rPr>
              <a:t>Фаниполь</a:t>
            </a:r>
            <a:endParaRPr lang="ru-RU" altLang="ru-RU" sz="105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4" name="TextBox 13"/>
          <p:cNvSpPr txBox="1">
            <a:spLocks noChangeArrowheads="1"/>
          </p:cNvSpPr>
          <p:nvPr/>
        </p:nvSpPr>
        <p:spPr bwMode="auto">
          <a:xfrm>
            <a:off x="975145" y="3311869"/>
            <a:ext cx="712054" cy="23775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1050" b="1" dirty="0" smtClean="0">
                <a:solidFill>
                  <a:srgbClr val="FFFF00"/>
                </a:solidFill>
                <a:latin typeface="+mn-lt"/>
              </a:rPr>
              <a:t>Заславль</a:t>
            </a:r>
            <a:endParaRPr lang="ru-RU" altLang="ru-RU" sz="105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2012668" y="3734070"/>
            <a:ext cx="2318703" cy="1323264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ot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noFill/>
            </a:endParaRPr>
          </a:p>
        </p:txBody>
      </p:sp>
      <p:sp>
        <p:nvSpPr>
          <p:cNvPr id="57" name="TextBox 13"/>
          <p:cNvSpPr txBox="1">
            <a:spLocks noChangeArrowheads="1"/>
          </p:cNvSpPr>
          <p:nvPr/>
        </p:nvSpPr>
        <p:spPr bwMode="auto">
          <a:xfrm>
            <a:off x="3490559" y="4405997"/>
            <a:ext cx="814647" cy="3416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1800" b="1" dirty="0" err="1" smtClean="0">
                <a:latin typeface="+mn-lt"/>
              </a:rPr>
              <a:t>минск</a:t>
            </a:r>
            <a:endParaRPr lang="ru-RU" altLang="ru-RU" sz="1800" b="1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A87DCC"/>
              </a:clrFrom>
              <a:clrTo>
                <a:srgbClr val="A87D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88" y="770919"/>
            <a:ext cx="4981114" cy="3522177"/>
          </a:xfrm>
          <a:prstGeom prst="rect">
            <a:avLst/>
          </a:prstGeom>
          <a:effectLst>
            <a:outerShdw blurRad="431800" dist="38100" dir="2700000" algn="tl" rotWithShape="0">
              <a:prstClr val="black"/>
            </a:outerShdw>
          </a:effectLst>
        </p:spPr>
      </p:pic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219140" y="2094818"/>
            <a:ext cx="2084130" cy="5632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 algn="l">
              <a:lnSpc>
                <a:spcPct val="85000"/>
              </a:lnSpc>
            </a:pPr>
            <a:r>
              <a:rPr lang="ru-RU" sz="1200" dirty="0" smtClean="0">
                <a:solidFill>
                  <a:srgbClr val="FFD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МИНСКА, </a:t>
            </a:r>
          </a:p>
          <a:p>
            <a:pPr algn="l">
              <a:lnSpc>
                <a:spcPct val="85000"/>
              </a:lnSpc>
            </a:pPr>
            <a:r>
              <a:rPr lang="ru-RU" sz="1200" dirty="0" smtClean="0">
                <a:solidFill>
                  <a:srgbClr val="FFD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ЦЕНТРАЛЬНОЙ ЗОНЫ </a:t>
            </a:r>
          </a:p>
          <a:p>
            <a:pPr algn="l">
              <a:lnSpc>
                <a:spcPct val="85000"/>
              </a:lnSpc>
            </a:pPr>
            <a:r>
              <a:rPr lang="ru-RU" sz="1200" dirty="0" smtClean="0">
                <a:solidFill>
                  <a:srgbClr val="FFD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МИНСКОЙ  АГЛОМЕРАЦИИ </a:t>
            </a:r>
            <a:endParaRPr lang="ru-RU" sz="1200" dirty="0">
              <a:solidFill>
                <a:srgbClr val="FFD1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3567844" y="749513"/>
            <a:ext cx="5524163" cy="4076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 algn="r">
              <a:lnSpc>
                <a:spcPct val="85000"/>
              </a:lnSpc>
            </a:pPr>
            <a:r>
              <a:rPr lang="ru-RU" sz="1200" dirty="0" smtClean="0">
                <a:solidFill>
                  <a:srgbClr val="FFD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МИНСКА В ГРАНИЦАХ КАД-2 , КАК СИСТЕМЫ</a:t>
            </a:r>
          </a:p>
          <a:p>
            <a:pPr algn="r">
              <a:lnSpc>
                <a:spcPct val="85000"/>
              </a:lnSpc>
            </a:pPr>
            <a:r>
              <a:rPr lang="ru-RU" sz="1200" dirty="0" smtClean="0">
                <a:solidFill>
                  <a:srgbClr val="FFD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«БОЛЬШОЙ МИНСК»</a:t>
            </a:r>
            <a:endParaRPr lang="ru-RU" sz="1200" dirty="0">
              <a:solidFill>
                <a:srgbClr val="FFD1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6423993" y="3967428"/>
            <a:ext cx="2684511" cy="325668"/>
          </a:xfrm>
          <a:prstGeom prst="rect">
            <a:avLst/>
          </a:prstGeom>
          <a:noFill/>
          <a:ln>
            <a:noFill/>
          </a:ln>
          <a:effectLst>
            <a:outerShdw blurRad="2032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dirty="0" smtClean="0">
                <a:solidFill>
                  <a:srgbClr val="FFD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ПРИГОРОДНЫЕ ЗЕМЛИ ВЫСОКОЙ ГРАДОСТРОИТЕЛЬНОЙ ЦЕННОСТИ ДЛЯ РАЗВИТИЯ МИНСКА</a:t>
            </a:r>
            <a:endParaRPr lang="ru-RU" sz="1000" dirty="0">
              <a:solidFill>
                <a:srgbClr val="FFD1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3343299" y="2602574"/>
            <a:ext cx="745748" cy="2431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1000" b="1" dirty="0" smtClean="0">
                <a:solidFill>
                  <a:srgbClr val="FFFF00"/>
                </a:solidFill>
                <a:latin typeface="+mn-lt"/>
              </a:rPr>
              <a:t>Логойск</a:t>
            </a:r>
            <a:r>
              <a:rPr lang="ru-RU" altLang="ru-RU" sz="11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ru-RU" altLang="ru-RU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4555741" y="3056243"/>
            <a:ext cx="845103" cy="23775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1050" b="1" dirty="0" smtClean="0">
                <a:solidFill>
                  <a:srgbClr val="FFFF00"/>
                </a:solidFill>
                <a:latin typeface="+mn-lt"/>
              </a:rPr>
              <a:t>Смолевичи</a:t>
            </a:r>
            <a:endParaRPr lang="ru-RU" altLang="ru-RU" sz="105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7928" y="5343274"/>
            <a:ext cx="114076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МИНСК</a:t>
            </a:r>
            <a:endParaRPr lang="ru-RU" sz="2000" dirty="0"/>
          </a:p>
        </p:txBody>
      </p:sp>
      <p:sp>
        <p:nvSpPr>
          <p:cNvPr id="62" name="TextBox 13"/>
          <p:cNvSpPr txBox="1">
            <a:spLocks noChangeArrowheads="1"/>
          </p:cNvSpPr>
          <p:nvPr/>
        </p:nvSpPr>
        <p:spPr bwMode="auto">
          <a:xfrm>
            <a:off x="6743428" y="2188389"/>
            <a:ext cx="744114" cy="3139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1600" b="1" dirty="0" err="1" smtClean="0">
                <a:latin typeface="+mn-lt"/>
              </a:rPr>
              <a:t>минск</a:t>
            </a:r>
            <a:endParaRPr lang="ru-RU" altLang="ru-RU" sz="1600" b="1" dirty="0">
              <a:latin typeface="+mn-lt"/>
            </a:endParaRPr>
          </a:p>
        </p:txBody>
      </p:sp>
      <p:sp>
        <p:nvSpPr>
          <p:cNvPr id="64" name="Овал 63"/>
          <p:cNvSpPr/>
          <p:nvPr/>
        </p:nvSpPr>
        <p:spPr bwMode="auto">
          <a:xfrm>
            <a:off x="7668344" y="1694272"/>
            <a:ext cx="368900" cy="323109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outerShdw dist="38100" dir="2700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Овал 64"/>
          <p:cNvSpPr/>
          <p:nvPr/>
        </p:nvSpPr>
        <p:spPr bwMode="auto">
          <a:xfrm>
            <a:off x="7511715" y="2707645"/>
            <a:ext cx="588677" cy="515605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outerShdw dist="38100" dir="2700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6" name="Овал 65"/>
          <p:cNvSpPr/>
          <p:nvPr/>
        </p:nvSpPr>
        <p:spPr bwMode="auto">
          <a:xfrm>
            <a:off x="6939404" y="1593723"/>
            <a:ext cx="368900" cy="323109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outerShdw dist="38100" dir="2700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Овал 66"/>
          <p:cNvSpPr/>
          <p:nvPr/>
        </p:nvSpPr>
        <p:spPr bwMode="auto">
          <a:xfrm>
            <a:off x="6509213" y="2887328"/>
            <a:ext cx="368900" cy="323109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outerShdw dist="38100" dir="2700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Овал 67"/>
          <p:cNvSpPr/>
          <p:nvPr/>
        </p:nvSpPr>
        <p:spPr bwMode="auto">
          <a:xfrm>
            <a:off x="6145475" y="2807779"/>
            <a:ext cx="368900" cy="323109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outerShdw dist="38100" dir="2700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Овал 68"/>
          <p:cNvSpPr/>
          <p:nvPr/>
        </p:nvSpPr>
        <p:spPr bwMode="auto">
          <a:xfrm>
            <a:off x="5717099" y="2132885"/>
            <a:ext cx="598638" cy="52433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outerShdw dist="38100" dir="2700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199510" y="4227060"/>
            <a:ext cx="396826" cy="385257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8172400" y="4365104"/>
            <a:ext cx="314832" cy="31483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8028384" y="5877272"/>
            <a:ext cx="504056" cy="50405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5519228" y="4791739"/>
            <a:ext cx="772286" cy="77228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6175293" y="5805264"/>
            <a:ext cx="412931" cy="412931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6673133" y="5949280"/>
            <a:ext cx="347139" cy="347139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4742740" y="3979348"/>
            <a:ext cx="1167307" cy="23775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1050" b="1" dirty="0">
                <a:solidFill>
                  <a:srgbClr val="FFFF00"/>
                </a:solidFill>
                <a:latin typeface="+mn-lt"/>
              </a:rPr>
              <a:t>Великий </a:t>
            </a:r>
            <a:r>
              <a:rPr lang="ru-RU" altLang="ru-RU" sz="1050" b="1" dirty="0" smtClean="0">
                <a:solidFill>
                  <a:srgbClr val="FFFF00"/>
                </a:solidFill>
                <a:latin typeface="+mn-lt"/>
              </a:rPr>
              <a:t>Камень</a:t>
            </a:r>
            <a:endParaRPr lang="ru-RU" altLang="ru-RU" sz="105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70" y="751253"/>
            <a:ext cx="1738874" cy="1301756"/>
          </a:xfrm>
          <a:prstGeom prst="rect">
            <a:avLst/>
          </a:prstGeom>
          <a:effectLst>
            <a:outerShdw blurRad="254000" dist="38100" dir="5400000" sx="104000" sy="104000" algn="t" rotWithShape="0">
              <a:prstClr val="black">
                <a:alpha val="96000"/>
              </a:prstClr>
            </a:outerShdw>
          </a:effectLst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964650" y="818249"/>
            <a:ext cx="894965" cy="291091"/>
          </a:xfrm>
          <a:prstGeom prst="rect">
            <a:avLst/>
          </a:prstGeom>
          <a:noFill/>
          <a:ln>
            <a:noFill/>
          </a:ln>
          <a:effectLst>
            <a:outerShdw blurRad="2032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  <a:buNone/>
              <a:defRPr/>
            </a:pPr>
            <a:r>
              <a:rPr lang="ru-RU" sz="1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</a:t>
            </a:r>
            <a:endParaRPr lang="ru-RU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лайд_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98"/>
            <a:ext cx="9144000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29864" y="211411"/>
            <a:ext cx="8378640" cy="3408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>
              <a:lnSpc>
                <a:spcPct val="85000"/>
              </a:lnSpc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 ТЕРРИТОРИАЛЬНОГО РАЗВИТИЯ МИНСКА НА ПЕРИОД 2050 ГОДА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8991FE"/>
              </a:clrFrom>
              <a:clrTo>
                <a:srgbClr val="8991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1" y="404664"/>
            <a:ext cx="8055470" cy="5647892"/>
          </a:xfrm>
          <a:prstGeom prst="rect">
            <a:avLst/>
          </a:prstGeom>
          <a:effectLst>
            <a:outerShdw blurRad="825500" dist="38100" dir="2700000" algn="tl" rotWithShape="0">
              <a:prstClr val="black"/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6785227" y="5123491"/>
            <a:ext cx="767778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МОГТЛЕВ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2941" y="1811818"/>
            <a:ext cx="85151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МОЛОДЕЧНО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937544" y="2602243"/>
            <a:ext cx="683568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ГРОДНО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28425" y="5058178"/>
            <a:ext cx="5982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ГОМЕЛЬ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5856" y="4861886"/>
            <a:ext cx="709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СЛУЦК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697726" y="4416506"/>
            <a:ext cx="558740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БРЕСТ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0243" y="5672513"/>
            <a:ext cx="8686380" cy="584775"/>
          </a:xfrm>
          <a:prstGeom prst="rect">
            <a:avLst/>
          </a:prstGeom>
          <a:noFill/>
          <a:effectLst>
            <a:glow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Необходимые для развития после 2030 года территории зарезервированы за 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МКАД 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районах: «</a:t>
            </a:r>
            <a:r>
              <a:rPr lang="ru-RU" sz="1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Дегтяревка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(на продолжении просп. </a:t>
            </a:r>
            <a:r>
              <a:rPr lang="ru-RU" sz="1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Притыцкого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«</a:t>
            </a:r>
            <a:r>
              <a:rPr lang="ru-RU" sz="1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Щомыслица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(на продолжении просп. </a:t>
            </a:r>
            <a:r>
              <a:rPr lang="ru-RU" sz="1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Дзержинкого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«</a:t>
            </a:r>
            <a:r>
              <a:rPr lang="ru-RU" sz="1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Сеница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(на продолжении улиц </a:t>
            </a:r>
            <a:r>
              <a:rPr lang="ru-RU" sz="1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Казинца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Лейт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Кижеватова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«</a:t>
            </a:r>
            <a:r>
              <a:rPr lang="ru-RU" sz="1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Ельница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(на продолжении просп. Партизанского), «Полигон» (на продолжении просп. Независимости) и 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«</a:t>
            </a:r>
            <a:r>
              <a:rPr lang="ru-RU" sz="10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Цна</a:t>
            </a:r>
            <a:r>
              <a:rPr lang="ru-RU" sz="10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(на продолжении ул. </a:t>
            </a:r>
            <a:r>
              <a:rPr lang="ru-RU" sz="10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Карастояновой</a:t>
            </a:r>
            <a:r>
              <a:rPr lang="ru-RU" sz="1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0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1312" y="987569"/>
            <a:ext cx="6190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ВИТЕБСК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25447" y="811328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36236" y="951214"/>
            <a:ext cx="609462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МЯДЕЛЬ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07512" y="490114"/>
            <a:ext cx="7203934" cy="264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400" b="1" dirty="0" smtClean="0">
                <a:solidFill>
                  <a:srgbClr val="FFE70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Концепция территориального развития Минска на период 2050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3736" y="2570049"/>
            <a:ext cx="1605820" cy="10680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1324391" y="4269095"/>
            <a:ext cx="1186465" cy="99323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2568877" y="4480743"/>
            <a:ext cx="706979" cy="78158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5934363" y="4411008"/>
            <a:ext cx="889744" cy="9336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5877898" y="899744"/>
            <a:ext cx="889744" cy="85132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3772839" y="742557"/>
            <a:ext cx="706979" cy="6764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945321" y="2841181"/>
            <a:ext cx="1371095" cy="113622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9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179512" y="3387010"/>
            <a:ext cx="1132041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Дегтяревка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939158" y="5092718"/>
            <a:ext cx="949299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Ельница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498808" y="5000720"/>
            <a:ext cx="859531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Сеница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268957" y="5007188"/>
            <a:ext cx="1303562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Щомыслиица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997787" y="3729969"/>
            <a:ext cx="1281120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«Зеленый Бор»</a:t>
            </a: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848752" y="1502173"/>
            <a:ext cx="936475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«Полигон»</a:t>
            </a: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63777" y="1201099"/>
            <a:ext cx="607859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Цна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77103" y="988634"/>
            <a:ext cx="6190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ВИТЕБСК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78196" y="987569"/>
            <a:ext cx="6190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ВИТЕБСК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294619" y="30628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АЭРОПОРТ</a:t>
            </a:r>
          </a:p>
          <a:p>
            <a:pPr algn="ctr"/>
            <a:r>
              <a:rPr 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«МИНСК»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A886C3"/>
              </a:clrFrom>
              <a:clrTo>
                <a:srgbClr val="A886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20" y="2060848"/>
            <a:ext cx="2924800" cy="2312417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71000"/>
              </a:prstClr>
            </a:outerShdw>
            <a:softEdge rad="127000"/>
          </a:effectLst>
        </p:spPr>
      </p:pic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6951184" y="1741869"/>
            <a:ext cx="2196440" cy="4585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pPr algn="r">
              <a:lnSpc>
                <a:spcPct val="85000"/>
              </a:lnSpc>
            </a:pPr>
            <a:r>
              <a:rPr lang="ru-RU" sz="1400" dirty="0" smtClean="0">
                <a:solidFill>
                  <a:srgbClr val="FFD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</a:t>
            </a:r>
          </a:p>
          <a:p>
            <a:pPr algn="r">
              <a:lnSpc>
                <a:spcPct val="85000"/>
              </a:lnSpc>
            </a:pPr>
            <a:r>
              <a:rPr lang="ru-RU" sz="1400" dirty="0" smtClean="0">
                <a:solidFill>
                  <a:srgbClr val="FFD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«ЗЕЛЕНЫХ КЛИНЬЕВ»</a:t>
            </a:r>
          </a:p>
        </p:txBody>
      </p:sp>
      <p:pic>
        <p:nvPicPr>
          <p:cNvPr id="5" name="слайд_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798FF"/>
              </a:clrFrom>
              <a:clrTo>
                <a:srgbClr val="D79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2" y="3170066"/>
            <a:ext cx="4494218" cy="3005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964414" y="587102"/>
            <a:ext cx="4104455" cy="10409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rtlCol="0">
            <a:spAutoFit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ПРОБЛЕМЫ: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- плотность населения в 2 раза и более выше  на периферии в сравнении с городским Ядром;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- обеспеченность местами приложения труда  на периферии на порядок ниже центральных районов;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009DD9"/>
              </a:buClr>
            </a:pP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обеспеченность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зонами отдыха северо-восточной </a:t>
            </a:r>
            <a:r>
              <a:rPr lang="ru-RU" sz="11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половины </a:t>
            </a:r>
            <a:r>
              <a:rPr lang="ru-RU" sz="11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города выше чем юго-западной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8734" y="4252732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4392" y="4853037"/>
            <a:ext cx="1006686" cy="770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00" algn="r">
              <a:lnSpc>
                <a:spcPct val="90000"/>
              </a:lnSpc>
              <a:buFontTx/>
              <a:buChar char="-"/>
            </a:pPr>
            <a:r>
              <a:rPr lang="ru-RU" sz="700" b="1" dirty="0" smtClean="0">
                <a:solidFill>
                  <a:srgbClr val="920000"/>
                </a:solidFill>
              </a:rPr>
              <a:t> от 15 000 до 42 000</a:t>
            </a:r>
          </a:p>
          <a:p>
            <a:pPr marL="36000" algn="r">
              <a:lnSpc>
                <a:spcPct val="90000"/>
              </a:lnSpc>
            </a:pPr>
            <a:r>
              <a:rPr lang="ru-RU" sz="700" b="1" dirty="0" smtClean="0">
                <a:solidFill>
                  <a:srgbClr val="920000"/>
                </a:solidFill>
              </a:rPr>
              <a:t>- от 10 000 до 15 000</a:t>
            </a:r>
          </a:p>
          <a:p>
            <a:pPr marL="36000" algn="r">
              <a:lnSpc>
                <a:spcPct val="90000"/>
              </a:lnSpc>
            </a:pPr>
            <a:r>
              <a:rPr lang="ru-RU" sz="700" b="1" dirty="0" smtClean="0">
                <a:solidFill>
                  <a:srgbClr val="920000"/>
                </a:solidFill>
              </a:rPr>
              <a:t>- от 7 500 до 10 000</a:t>
            </a:r>
          </a:p>
          <a:p>
            <a:pPr marL="36000" algn="r">
              <a:lnSpc>
                <a:spcPct val="90000"/>
              </a:lnSpc>
            </a:pPr>
            <a:r>
              <a:rPr lang="ru-RU" sz="700" b="1" dirty="0" smtClean="0">
                <a:solidFill>
                  <a:srgbClr val="920000"/>
                </a:solidFill>
              </a:rPr>
              <a:t>- от 5 000 до 7 500</a:t>
            </a:r>
          </a:p>
          <a:p>
            <a:pPr marL="36000" algn="r">
              <a:lnSpc>
                <a:spcPct val="90000"/>
              </a:lnSpc>
            </a:pPr>
            <a:r>
              <a:rPr lang="ru-RU" sz="700" b="1" dirty="0" smtClean="0">
                <a:solidFill>
                  <a:srgbClr val="920000"/>
                </a:solidFill>
              </a:rPr>
              <a:t>- от 2 500 до 5 000</a:t>
            </a:r>
          </a:p>
          <a:p>
            <a:pPr marL="36000" algn="r">
              <a:lnSpc>
                <a:spcPct val="90000"/>
              </a:lnSpc>
            </a:pPr>
            <a:r>
              <a:rPr lang="ru-RU" sz="700" b="1" dirty="0" smtClean="0">
                <a:solidFill>
                  <a:srgbClr val="920000"/>
                </a:solidFill>
              </a:rPr>
              <a:t>- от 1 000 до 2 500</a:t>
            </a:r>
          </a:p>
          <a:p>
            <a:pPr marL="36000" algn="r">
              <a:lnSpc>
                <a:spcPct val="90000"/>
              </a:lnSpc>
            </a:pPr>
            <a:r>
              <a:rPr lang="ru-RU" sz="700" b="1" dirty="0" smtClean="0">
                <a:solidFill>
                  <a:srgbClr val="920000"/>
                </a:solidFill>
              </a:rPr>
              <a:t>- от 0 до 1 000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782440" y="159023"/>
            <a:ext cx="51544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ПЛАН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МИНСКА – 2021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96FF"/>
              </a:clrFrom>
              <a:clrTo>
                <a:srgbClr val="FB96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6" y="1846155"/>
            <a:ext cx="1945915" cy="1417395"/>
          </a:xfrm>
          <a:prstGeom prst="rect">
            <a:avLst/>
          </a:prstGeom>
          <a:effectLst>
            <a:outerShdw blurRad="546100" dist="38100" dir="5880000" sx="105000" sy="105000" algn="tl" rotWithShape="0">
              <a:prstClr val="black">
                <a:alpha val="64000"/>
              </a:prstClr>
            </a:outerShdw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83FF"/>
              </a:clrFrom>
              <a:clrTo>
                <a:srgbClr val="FF8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16" y="3463992"/>
            <a:ext cx="2101553" cy="1515722"/>
          </a:xfrm>
          <a:prstGeom prst="rect">
            <a:avLst/>
          </a:prstGeom>
          <a:effectLst>
            <a:outerShdw blurRad="723900" dist="50800" dir="5400000" sx="104000" sy="104000" algn="ctr" rotWithShape="0">
              <a:srgbClr val="000000">
                <a:alpha val="60000"/>
              </a:srgbClr>
            </a:outerShdw>
            <a:softEdge rad="1270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20" y="4872155"/>
            <a:ext cx="208122" cy="6857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6" y="3222129"/>
            <a:ext cx="196933" cy="4481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41601" y="3164375"/>
            <a:ext cx="67807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более 500</a:t>
            </a:r>
          </a:p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500 </a:t>
            </a:r>
          </a:p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300</a:t>
            </a:r>
          </a:p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 smtClean="0"/>
              <a:t> 100</a:t>
            </a:r>
          </a:p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 smtClean="0"/>
              <a:t> менее 1</a:t>
            </a:r>
            <a:endParaRPr lang="ru-RU" sz="700" b="1" dirty="0" smtClean="0">
              <a:solidFill>
                <a:srgbClr val="9200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2708920"/>
            <a:ext cx="144033" cy="7255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60432" y="2649270"/>
            <a:ext cx="60843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 smtClean="0"/>
              <a:t> 0 - 4</a:t>
            </a:r>
          </a:p>
          <a:p>
            <a:pPr marL="36000">
              <a:lnSpc>
                <a:spcPct val="90000"/>
              </a:lnSpc>
            </a:pPr>
            <a:r>
              <a:rPr lang="ru-RU" sz="700" b="1" dirty="0" smtClean="0"/>
              <a:t>- 4 - 8</a:t>
            </a:r>
          </a:p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/>
              <a:t> </a:t>
            </a:r>
            <a:r>
              <a:rPr lang="ru-RU" sz="700" b="1" dirty="0" smtClean="0"/>
              <a:t>8 -10</a:t>
            </a:r>
          </a:p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/>
              <a:t> </a:t>
            </a:r>
            <a:r>
              <a:rPr lang="ru-RU" sz="700" b="1" dirty="0" smtClean="0"/>
              <a:t>10 - 12</a:t>
            </a:r>
          </a:p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 smtClean="0"/>
              <a:t> 12 - 15</a:t>
            </a:r>
          </a:p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/>
              <a:t> </a:t>
            </a:r>
            <a:r>
              <a:rPr lang="ru-RU" sz="700" b="1" dirty="0" smtClean="0"/>
              <a:t>15 - 20</a:t>
            </a:r>
          </a:p>
          <a:p>
            <a:pPr marL="36000">
              <a:lnSpc>
                <a:spcPct val="90000"/>
              </a:lnSpc>
              <a:buFontTx/>
              <a:buChar char="-"/>
            </a:pPr>
            <a:r>
              <a:rPr lang="ru-RU" sz="700" b="1" dirty="0"/>
              <a:t> </a:t>
            </a:r>
            <a:r>
              <a:rPr lang="ru-RU" sz="700" b="1" dirty="0" smtClean="0"/>
              <a:t>20 - 50</a:t>
            </a:r>
          </a:p>
          <a:p>
            <a:pPr marL="36000">
              <a:lnSpc>
                <a:spcPct val="90000"/>
              </a:lnSpc>
            </a:pPr>
            <a:r>
              <a:rPr lang="ru-RU" sz="700" b="1" dirty="0" smtClean="0"/>
              <a:t>- более 50</a:t>
            </a:r>
            <a:r>
              <a:rPr lang="ru-RU" sz="700" b="1" dirty="0" smtClean="0">
                <a:solidFill>
                  <a:srgbClr val="920000"/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6693" y="2893148"/>
            <a:ext cx="1783743" cy="3416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8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Плотность </a:t>
            </a:r>
          </a:p>
          <a:p>
            <a:pPr>
              <a:lnSpc>
                <a:spcPct val="80000"/>
              </a:lnSpc>
            </a:pPr>
            <a:r>
              <a:rPr lang="ru-RU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населения на 1га</a:t>
            </a:r>
            <a:endParaRPr lang="ru-RU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42352" y="4653269"/>
            <a:ext cx="1574244" cy="227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 рабочих  мест</a:t>
            </a:r>
            <a:endParaRPr lang="ru-RU" sz="1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52012" y="2375688"/>
            <a:ext cx="1341003" cy="397032"/>
          </a:xfrm>
          <a:prstGeom prst="rect">
            <a:avLst/>
          </a:prstGeom>
          <a:noFill/>
          <a:effectLst>
            <a:outerShdw dist="355600" dir="3420000" sx="1000" sy="1000" algn="ctr" rotWithShape="0">
              <a:srgbClr val="000000">
                <a:alpha val="67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ru-RU" sz="1100" b="1" dirty="0" smtClean="0">
                <a:solidFill>
                  <a:srgbClr val="FFFF00"/>
                </a:solidFill>
              </a:rPr>
              <a:t>Обеспеченность </a:t>
            </a:r>
          </a:p>
          <a:p>
            <a:pPr>
              <a:lnSpc>
                <a:spcPct val="60000"/>
              </a:lnSpc>
            </a:pPr>
            <a:r>
              <a:rPr lang="ru-RU" sz="1100" b="1" dirty="0">
                <a:solidFill>
                  <a:srgbClr val="FFFF00"/>
                </a:solidFill>
              </a:rPr>
              <a:t>з</a:t>
            </a:r>
            <a:r>
              <a:rPr lang="ru-RU" sz="1100" b="1" dirty="0" smtClean="0">
                <a:solidFill>
                  <a:srgbClr val="FFFF00"/>
                </a:solidFill>
              </a:rPr>
              <a:t>онами отдыха:  </a:t>
            </a:r>
          </a:p>
          <a:p>
            <a:pPr>
              <a:lnSpc>
                <a:spcPct val="60000"/>
              </a:lnSpc>
            </a:pPr>
            <a:r>
              <a:rPr lang="ru-RU" sz="1100" b="1" dirty="0" err="1" smtClean="0">
                <a:solidFill>
                  <a:srgbClr val="FFFF00"/>
                </a:solidFill>
              </a:rPr>
              <a:t>кв.м</a:t>
            </a:r>
            <a:r>
              <a:rPr lang="ru-RU" sz="1100" b="1" dirty="0" smtClean="0">
                <a:solidFill>
                  <a:srgbClr val="FFFF00"/>
                </a:solidFill>
              </a:rPr>
              <a:t>/чел.</a:t>
            </a:r>
            <a:endParaRPr lang="ru-RU" sz="1100" b="1" dirty="0">
              <a:solidFill>
                <a:srgbClr val="FFFF0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27450"/>
            <a:ext cx="1262279" cy="87013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6" name="TextBox 35"/>
          <p:cNvSpPr txBox="1"/>
          <p:nvPr/>
        </p:nvSpPr>
        <p:spPr>
          <a:xfrm>
            <a:off x="539552" y="4068065"/>
            <a:ext cx="2681140" cy="289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2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БАЛАНС РАБОЧИХ МЕСТ   -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E671FE"/>
              </a:clrFrom>
              <a:clrTo>
                <a:srgbClr val="E671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1" y="4236197"/>
            <a:ext cx="2554521" cy="16779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EB86FE"/>
              </a:clrFrom>
              <a:clrTo>
                <a:srgbClr val="EB86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80" y="1790150"/>
            <a:ext cx="4054735" cy="2626035"/>
          </a:xfrm>
          <a:prstGeom prst="rect">
            <a:avLst/>
          </a:prstGeom>
          <a:effectLst>
            <a:outerShdw blurRad="838200" dist="50800" dir="5400000" sx="104000" sy="104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E79DFF"/>
              </a:clrFrom>
              <a:clrTo>
                <a:srgbClr val="E79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5" y="45856"/>
            <a:ext cx="3777427" cy="2678836"/>
          </a:xfrm>
          <a:prstGeom prst="rect">
            <a:avLst/>
          </a:prstGeom>
          <a:effectLst>
            <a:outerShdw blurRad="1066800" dist="304800" dir="5400000" sx="128000" sy="128000" algn="ctr" rotWithShape="0">
              <a:srgbClr val="000000">
                <a:alpha val="37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697297" y="1738419"/>
            <a:ext cx="2318818" cy="342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FEB5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smtClean="0">
                <a:solidFill>
                  <a:srgbClr val="FEB5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ПРОИЗВОДСТВО</a:t>
            </a:r>
            <a:r>
              <a:rPr lang="ru-RU" sz="2000" b="1" dirty="0" smtClean="0">
                <a:solidFill>
                  <a:srgbClr val="FEB5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solidFill>
                <a:srgbClr val="FEB5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5047" y="218686"/>
            <a:ext cx="1936303" cy="342338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F98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smtClean="0">
                <a:solidFill>
                  <a:srgbClr val="F98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НАСЕЛЕНИЕ</a:t>
            </a:r>
            <a:r>
              <a:rPr lang="ru-RU" sz="2000" b="1" dirty="0" smtClean="0">
                <a:solidFill>
                  <a:srgbClr val="F98F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solidFill>
                <a:srgbClr val="F98F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8728" y="3423216"/>
            <a:ext cx="1378857" cy="317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ПРИРОДА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Стрелка вниз 34"/>
          <p:cNvSpPr/>
          <p:nvPr/>
        </p:nvSpPr>
        <p:spPr>
          <a:xfrm>
            <a:off x="645641" y="4339329"/>
            <a:ext cx="362924" cy="241799"/>
          </a:xfrm>
          <a:prstGeom prst="downArrow">
            <a:avLst>
              <a:gd name="adj1" fmla="val 50000"/>
              <a:gd name="adj2" fmla="val 45724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14252" y="5196618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45%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6728" y="4671359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42%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13806" y="5046474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55%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6066" y="4425316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90%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01872" y="4881024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215%</a:t>
            </a:r>
            <a:endParaRPr lang="ru-RU" sz="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0849" y="5646235"/>
            <a:ext cx="3177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33%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5705" y="5852892"/>
            <a:ext cx="3177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49%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0950" y="5917333"/>
            <a:ext cx="3177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39%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C681FE"/>
              </a:clrFrom>
              <a:clrTo>
                <a:srgbClr val="C681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90" y="5156413"/>
            <a:ext cx="1988743" cy="1378371"/>
          </a:xfrm>
          <a:prstGeom prst="rect">
            <a:avLst/>
          </a:prstGeom>
          <a:effectLst>
            <a:outerShdw blurRad="533400" dist="50800" dir="21540000" sx="105000" sy="105000" algn="ctr" rotWithShape="0">
              <a:srgbClr val="000000">
                <a:alpha val="23000"/>
              </a:srgbClr>
            </a:outerShdw>
            <a:softEdge rad="127000"/>
          </a:effectLst>
        </p:spPr>
      </p:pic>
      <p:sp>
        <p:nvSpPr>
          <p:cNvPr id="42" name="TextBox 41"/>
          <p:cNvSpPr txBox="1"/>
          <p:nvPr/>
        </p:nvSpPr>
        <p:spPr>
          <a:xfrm>
            <a:off x="956751" y="5660933"/>
            <a:ext cx="3561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473</a:t>
            </a:r>
            <a:r>
              <a:rPr lang="ru-RU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40507" y="62815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2021 г.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06453" y="1512371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2021 г.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75639" y="3146491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2021 г.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3020" y="1930794"/>
            <a:ext cx="676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2014 г.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16832" y="3672868"/>
            <a:ext cx="676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2014 г.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38121" y="5436233"/>
            <a:ext cx="676788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2014 г.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слайд_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03" y="-14288"/>
            <a:ext cx="9144000" cy="6872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CF7CFE"/>
              </a:clrFrom>
              <a:clrTo>
                <a:srgbClr val="CF7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7" y="476673"/>
            <a:ext cx="8449903" cy="5878104"/>
          </a:xfrm>
          <a:prstGeom prst="rect">
            <a:avLst/>
          </a:prstGeom>
          <a:effectLst>
            <a:outerShdw blurRad="736600" dist="38100" dir="16200000" rotWithShape="0">
              <a:prstClr val="black">
                <a:alpha val="9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74385" y="858082"/>
            <a:ext cx="1019831" cy="263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М-н «Сокол»</a:t>
            </a:r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6842" y="904763"/>
            <a:ext cx="1386918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</a:t>
            </a:r>
            <a:r>
              <a:rPr lang="ru-RU" sz="800" b="1" dirty="0" smtClean="0">
                <a:effectLst>
                  <a:outerShdw blurRad="38100" dist="38100" dir="2700000" sx="96000" sy="96000" algn="tl">
                    <a:srgbClr val="000000">
                      <a:alpha val="62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СЕВЕРНЫЙ</a:t>
            </a:r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5707" y="3163185"/>
            <a:ext cx="1391728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ЗАПАДНЫЙ»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4423" y="4176194"/>
            <a:ext cx="1553630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 – ЮГО-ЗАПАДНЫЙ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0317" y="5017203"/>
            <a:ext cx="1231427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ЮЖНЫЙ»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7370" y="4982880"/>
            <a:ext cx="1752403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«МИНСК – ЮГО-ВОСТОЧНЫЙ»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9765" y="2159644"/>
            <a:ext cx="1943161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СЕВЕРО-ВОСТОЧНЫЙ»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22142" y="3023367"/>
            <a:ext cx="1475084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«МИНСК – ВОСТОЧНЫЙ»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73618" y="727177"/>
            <a:ext cx="1685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Смолевичский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ACFC"/>
              </a:clrFrom>
              <a:clrTo>
                <a:srgbClr val="FFA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1" y="5303941"/>
            <a:ext cx="358627" cy="803013"/>
          </a:xfrm>
          <a:prstGeom prst="rect">
            <a:avLst/>
          </a:prstGeom>
          <a:effectLst>
            <a:outerShdw blurRad="76200" dist="38100" dir="2700000" sx="96000" sy="96000" algn="tl" rotWithShape="0">
              <a:prstClr val="black"/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985325" y="5285333"/>
            <a:ext cx="2125903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ландшафтно-рекреационные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сельскохозяйственные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коммунально-производственные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0150" y="5085184"/>
            <a:ext cx="1491114" cy="224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000" b="1" dirty="0" smtClean="0">
                <a:solidFill>
                  <a:srgbClr val="5E1B87"/>
                </a:solidFill>
              </a:rPr>
              <a:t>Условные обозначения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69790" y="5787118"/>
            <a:ext cx="215260" cy="59149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869790" y="5916609"/>
            <a:ext cx="215260" cy="59149"/>
          </a:xfrm>
          <a:prstGeom prst="rect">
            <a:avLst/>
          </a:prstGeom>
          <a:noFill/>
          <a:ln w="1905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877020" y="6046100"/>
            <a:ext cx="215260" cy="59149"/>
          </a:xfrm>
          <a:prstGeom prst="rect">
            <a:avLst/>
          </a:prstGeom>
          <a:noFill/>
          <a:ln w="19050">
            <a:solidFill>
              <a:srgbClr val="FF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877020" y="6178163"/>
            <a:ext cx="215260" cy="59149"/>
          </a:xfrm>
          <a:prstGeom prst="rect">
            <a:avLst/>
          </a:prstGeom>
          <a:noFill/>
          <a:ln w="12700">
            <a:solidFill>
              <a:srgbClr val="CC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41785" y="5733256"/>
            <a:ext cx="213872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города Минска </a:t>
            </a:r>
          </a:p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развития города до 2031 года</a:t>
            </a:r>
          </a:p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резерва развития после 2030 года</a:t>
            </a:r>
          </a:p>
          <a:p>
            <a:pPr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возможного градостроительного </a:t>
            </a:r>
          </a:p>
          <a:p>
            <a:pPr algn="r">
              <a:lnSpc>
                <a:spcPct val="90000"/>
              </a:lnSpc>
            </a:pPr>
            <a:r>
              <a:rPr lang="ru-RU" sz="900" dirty="0" smtClean="0">
                <a:solidFill>
                  <a:srgbClr val="5E1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9543" y="5639333"/>
            <a:ext cx="1362874" cy="224292"/>
          </a:xfrm>
          <a:prstGeom prst="rect">
            <a:avLst/>
          </a:prstGeom>
          <a:noFill/>
          <a:effectLst>
            <a:glow rad="381000">
              <a:schemeClr val="tx1">
                <a:alpha val="78000"/>
              </a:schemeClr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000" b="1" dirty="0" smtClean="0">
                <a:solidFill>
                  <a:srgbClr val="5E1B87"/>
                </a:solidFill>
              </a:rPr>
              <a:t>Границы территорий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28381" y="1712207"/>
            <a:ext cx="1744388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92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МИНСК – СЕВЕРО-ЗАПАДНЫЙ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6843286" y="2462072"/>
            <a:ext cx="2005949" cy="1905651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</a:ln>
          <a:effectLst>
            <a:outerShdw blurRad="1270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2405508" y="1012633"/>
            <a:ext cx="18473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52320" y="1617257"/>
            <a:ext cx="1685077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ru-RU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Смолевичский</a:t>
            </a: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7107" y="2577577"/>
            <a:ext cx="1058303" cy="38318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Национальный</a:t>
            </a:r>
          </a:p>
          <a:p>
            <a:pPr algn="r">
              <a:lnSpc>
                <a:spcPct val="70000"/>
              </a:lnSpc>
            </a:pP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аэропорт</a:t>
            </a:r>
          </a:p>
          <a:p>
            <a:pPr algn="r">
              <a:lnSpc>
                <a:spcPct val="70000"/>
              </a:lnSpc>
            </a:pPr>
            <a:r>
              <a:rPr lang="ru-RU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Минск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43780" y="2558465"/>
            <a:ext cx="1295547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2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ЦЕНТРАЛЬНАЯ ЗОНА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72914" y="3219461"/>
            <a:ext cx="665567" cy="231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2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ГОРОДСКОЕ</a:t>
            </a:r>
          </a:p>
          <a:p>
            <a:pPr algn="ctr">
              <a:lnSpc>
                <a:spcPct val="75000"/>
              </a:lnSpc>
            </a:pP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ЯДРО</a:t>
            </a: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3782440" y="159023"/>
            <a:ext cx="51544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algn="ctr">
              <a:defRPr sz="2400" b="1"/>
            </a:lvl1pPr>
          </a:lstStyle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ПЛАН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МИНСКА – 2021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770151"/>
              </p:ext>
            </p:extLst>
          </p:nvPr>
        </p:nvGraphicFramePr>
        <p:xfrm>
          <a:off x="999027" y="566760"/>
          <a:ext cx="396680" cy="593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6" name="CorelDRAW" r:id="rId9" imgW="1096308" imgH="1640520" progId="CorelDraw.Graphic.18">
                  <p:embed/>
                </p:oleObj>
              </mc:Choice>
              <mc:Fallback>
                <p:oleObj name="CorelDRAW" r:id="rId9" imgW="1096308" imgH="1640520" progId="CorelDraw.Graphic.18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9027" y="566760"/>
                        <a:ext cx="396680" cy="593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Овал 54"/>
          <p:cNvSpPr/>
          <p:nvPr/>
        </p:nvSpPr>
        <p:spPr>
          <a:xfrm>
            <a:off x="3204099" y="1092636"/>
            <a:ext cx="1572319" cy="1493703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</a:ln>
          <a:effectLst>
            <a:outerShdw blurRad="1270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слайд_50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5655213043877be730bc37c1a7710c332b7e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4_Апекс">
  <a:themeElements>
    <a:clrScheme name="Другая 4">
      <a:dk1>
        <a:sysClr val="windowText" lastClr="000000"/>
      </a:dk1>
      <a:lt1>
        <a:sysClr val="window" lastClr="FFFFFF"/>
      </a:lt1>
      <a:dk2>
        <a:srgbClr val="0F6FC6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51303</TotalTime>
  <Words>4608</Words>
  <Application>Microsoft Office PowerPoint</Application>
  <PresentationFormat>Экран (4:3)</PresentationFormat>
  <Paragraphs>854</Paragraphs>
  <Slides>32</Slides>
  <Notes>32</Notes>
  <HiddenSlides>0</HiddenSlides>
  <MMClips>32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Century Gothic</vt:lpstr>
      <vt:lpstr>Times New Roman</vt:lpstr>
      <vt:lpstr>Wingdings</vt:lpstr>
      <vt:lpstr>Wingdings 2</vt:lpstr>
      <vt:lpstr>Wingdings 3</vt:lpstr>
      <vt:lpstr>14_Апекс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2134</cp:revision>
  <cp:lastPrinted>2025-02-21T11:31:55Z</cp:lastPrinted>
  <dcterms:created xsi:type="dcterms:W3CDTF">2014-12-04T13:14:48Z</dcterms:created>
  <dcterms:modified xsi:type="dcterms:W3CDTF">2025-08-07T12:47:59Z</dcterms:modified>
</cp:coreProperties>
</file>