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488" r:id="rId1"/>
  </p:sldMasterIdLst>
  <p:notesMasterIdLst>
    <p:notesMasterId r:id="rId14"/>
  </p:notesMasterIdLst>
  <p:handoutMasterIdLst>
    <p:handoutMasterId r:id="rId15"/>
  </p:handoutMasterIdLst>
  <p:sldIdLst>
    <p:sldId id="426" r:id="rId2"/>
    <p:sldId id="420" r:id="rId3"/>
    <p:sldId id="421" r:id="rId4"/>
    <p:sldId id="435" r:id="rId5"/>
    <p:sldId id="433" r:id="rId6"/>
    <p:sldId id="409" r:id="rId7"/>
    <p:sldId id="434" r:id="rId8"/>
    <p:sldId id="436" r:id="rId9"/>
    <p:sldId id="430" r:id="rId10"/>
    <p:sldId id="432" r:id="rId11"/>
    <p:sldId id="427" r:id="rId12"/>
    <p:sldId id="431" r:id="rId13"/>
  </p:sldIdLst>
  <p:sldSz cx="12801600" cy="9601200" type="A3"/>
  <p:notesSz cx="9926638" cy="14355763"/>
  <p:custDataLst>
    <p:tags r:id="rId16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635000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273175" indent="31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912938" indent="31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551113" indent="47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574D5F"/>
    <a:srgbClr val="0062AC"/>
    <a:srgbClr val="FFFFFF"/>
    <a:srgbClr val="0B0BA1"/>
    <a:srgbClr val="FF9933"/>
    <a:srgbClr val="FF33CC"/>
    <a:srgbClr val="883838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03" autoAdjust="0"/>
    <p:restoredTop sz="78375" autoAdjust="0"/>
  </p:normalViewPr>
  <p:slideViewPr>
    <p:cSldViewPr>
      <p:cViewPr varScale="1">
        <p:scale>
          <a:sx n="65" d="100"/>
          <a:sy n="65" d="100"/>
        </p:scale>
        <p:origin x="-2430" y="-102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719138"/>
          </a:xfrm>
          <a:prstGeom prst="rect">
            <a:avLst/>
          </a:prstGeom>
        </p:spPr>
        <p:txBody>
          <a:bodyPr vert="horz" lIns="91384" tIns="45693" rIns="91384" bIns="45693" rtlCol="0"/>
          <a:lstStyle>
            <a:lvl1pPr algn="l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0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4513" y="0"/>
            <a:ext cx="4300537" cy="719138"/>
          </a:xfrm>
          <a:prstGeom prst="rect">
            <a:avLst/>
          </a:prstGeom>
        </p:spPr>
        <p:txBody>
          <a:bodyPr vert="horz" lIns="91384" tIns="45693" rIns="91384" bIns="45693" rtlCol="0"/>
          <a:lstStyle>
            <a:lvl1pPr algn="r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EB5E291-5813-4296-897F-07981DAC6B14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13635038"/>
            <a:ext cx="4302125" cy="719137"/>
          </a:xfrm>
          <a:prstGeom prst="rect">
            <a:avLst/>
          </a:prstGeom>
        </p:spPr>
        <p:txBody>
          <a:bodyPr vert="horz" lIns="91384" tIns="45693" rIns="91384" bIns="45693" rtlCol="0" anchor="b"/>
          <a:lstStyle>
            <a:lvl1pPr algn="l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0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4513" y="13635038"/>
            <a:ext cx="4300537" cy="719137"/>
          </a:xfrm>
          <a:prstGeom prst="rect">
            <a:avLst/>
          </a:prstGeom>
        </p:spPr>
        <p:txBody>
          <a:bodyPr vert="horz" wrap="square" lIns="91384" tIns="45693" rIns="91384" bIns="4569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80C94779-0775-420B-8A6D-8A225008D4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38628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719138"/>
          </a:xfrm>
          <a:prstGeom prst="rect">
            <a:avLst/>
          </a:prstGeom>
        </p:spPr>
        <p:txBody>
          <a:bodyPr vert="horz" lIns="132598" tIns="66297" rIns="132598" bIns="6629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7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0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1338" y="0"/>
            <a:ext cx="4303712" cy="719138"/>
          </a:xfrm>
          <a:prstGeom prst="rect">
            <a:avLst/>
          </a:prstGeom>
        </p:spPr>
        <p:txBody>
          <a:bodyPr vert="horz" lIns="132598" tIns="66297" rIns="132598" bIns="6629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700">
                <a:latin typeface="+mn-lt"/>
                <a:cs typeface="+mn-cs"/>
              </a:defRPr>
            </a:lvl1pPr>
          </a:lstStyle>
          <a:p>
            <a:pPr>
              <a:defRPr/>
            </a:pPr>
            <a:fld id="{8B11CDEF-4BFE-4A02-8F24-DE6917BCEC50}" type="datetimeFigureOut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076325"/>
            <a:ext cx="7177088" cy="5381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598" tIns="66297" rIns="132598" bIns="6629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6821488"/>
            <a:ext cx="7942262" cy="6457950"/>
          </a:xfrm>
          <a:prstGeom prst="rect">
            <a:avLst/>
          </a:prstGeom>
        </p:spPr>
        <p:txBody>
          <a:bodyPr vert="horz" lIns="132598" tIns="66297" rIns="132598" bIns="6629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635038"/>
            <a:ext cx="4302125" cy="719137"/>
          </a:xfrm>
          <a:prstGeom prst="rect">
            <a:avLst/>
          </a:prstGeom>
        </p:spPr>
        <p:txBody>
          <a:bodyPr vert="horz" lIns="132598" tIns="66297" rIns="132598" bIns="6629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7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0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1338" y="13635038"/>
            <a:ext cx="4303712" cy="719137"/>
          </a:xfrm>
          <a:prstGeom prst="rect">
            <a:avLst/>
          </a:prstGeom>
        </p:spPr>
        <p:txBody>
          <a:bodyPr vert="horz" wrap="square" lIns="132598" tIns="66297" rIns="132598" bIns="6629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Calibri" pitchFamily="34" charset="0"/>
              </a:defRPr>
            </a:lvl1pPr>
          </a:lstStyle>
          <a:p>
            <a:fld id="{E1D7D0D2-348A-4B35-BFD9-7C8DEAF1FB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99804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35000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73175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12938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51113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193492" algn="l" defTabSz="127738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32193" algn="l" defTabSz="127738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70892" algn="l" defTabSz="127738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09593" algn="l" defTabSz="127738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7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Градостроительный проект детального планирования территории в границах проспекта Жукова, железной дороги «Минск-Брест», переулка Софьи Ковалевской, улицы Попова, границы производственной зоны 175 ПЭ-ТРИ, улицы Железнодорожной (внесение изменений). </a:t>
            </a:r>
          </a:p>
          <a:p>
            <a:r>
              <a:rPr lang="ru-RU" sz="17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7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Разработан на основании решения Минского городского исполнительного комитета от 10.01.2019 г. № 57 о разработке градостроительных проектов и других проектов. Заказчик: Комитет архитектуры и градостроительства Мин-гор-исполкома. Проектировщик: унитарное предприятие </a:t>
            </a:r>
            <a:r>
              <a:rPr lang="ru-RU" sz="17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Минскградо</a:t>
            </a:r>
            <a:r>
              <a:rPr lang="ru-RU" sz="17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Проектом устанавливаются следующие этапы очередности освоения территории:</a:t>
            </a:r>
          </a:p>
          <a:p>
            <a:r>
              <a:rPr lang="ru-RU" dirty="0" smtClean="0"/>
              <a:t>первый этап реализации проекта – 2025 год;</a:t>
            </a:r>
          </a:p>
          <a:p>
            <a:r>
              <a:rPr lang="ru-RU" dirty="0" smtClean="0"/>
              <a:t>расчетный период реализации проекта – 2030 год;</a:t>
            </a:r>
          </a:p>
          <a:p>
            <a:r>
              <a:rPr lang="ru-RU" dirty="0" smtClean="0"/>
              <a:t>перспектива – после 2030 года.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6262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В соответствии с разработанными решениями детального плана определены основные показатели освоения проектируемого района, предусматривающие:</a:t>
            </a:r>
          </a:p>
          <a:p>
            <a:r>
              <a:rPr lang="ru-RU" altLang="ru-RU" dirty="0" smtClean="0"/>
              <a:t>- сокращение производственных территорий и, соответственно, увеличение жилых территорий более чем на 10 га,</a:t>
            </a:r>
          </a:p>
          <a:p>
            <a:r>
              <a:rPr lang="ru-RU" altLang="ru-RU" dirty="0" smtClean="0"/>
              <a:t>- размещение нового многоквартирного жилищного строительства в объеме 127,1 тысяч квадратных метров общей площади, как за счет сноса многоквартирного 2-х этажного жилищного фонда - 7,6 тысяч квадратных метров общей площади, так и трансформации производственных предприятий, не соответствующих регламентам генерального плана, </a:t>
            </a:r>
          </a:p>
          <a:p>
            <a:r>
              <a:rPr lang="ru-RU" altLang="ru-RU" dirty="0" smtClean="0"/>
              <a:t>- увеличение численности населения с 2,7 до 6,9 тысяч человек и обеспечение потребности в объектах социально-гарантированного обслуживания на проектируемой территории путем строительства детского сада на 320 мест и реконструкции школы вместимостью до 760 учащихся.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Проектируемая территория площадью 79,7 га находится в Московском административном районе города и примыкает к одной из главных магистралей города, формирующей городской планировочный каркас - проспекту Жукова. В соответствии с функциональным зонированием генерального плана города Минска рассматриваемая территория является зоной смешанной </a:t>
            </a:r>
            <a:r>
              <a:rPr lang="ru-RU" dirty="0" err="1" smtClean="0"/>
              <a:t>пространственно</a:t>
            </a:r>
            <a:r>
              <a:rPr lang="ru-RU" dirty="0" smtClean="0"/>
              <a:t> застройки 163 ЖЭ-ЭС-ПЭ и частично входит в состав функциональной зоны смешанной многоквартирной застройки 162 ЖЭ-ЭС-ЭМ.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7285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границах проектирования расположена смешанная по функциям застройка: жилая, производственная, общественная, историко-культурные ценности. Около трети проектируемой территории занимает жилая застройка, представленная кварталами усадебной застройки и отдельными группами или участками домов многоквартирного типа. Существующая многоквартирная застройка преимущественно малоэтажная - 2 этажа. </a:t>
            </a:r>
          </a:p>
          <a:p>
            <a:r>
              <a:rPr lang="ru-RU" dirty="0" smtClean="0"/>
              <a:t>- Наиболее важным общественным объектом городского значения является Детская хореографическая школа №1, расположенная внутри проектируемого района. Местоположение объекта столичного уровня в структуре окружающей его застройки отличается неудобством и сложной транспортной доступностью для посетителей всего города. </a:t>
            </a:r>
          </a:p>
          <a:p>
            <a:r>
              <a:rPr lang="ru-RU" dirty="0" smtClean="0"/>
              <a:t>- Рядом со сквером по ул. Малой в самом пониженном месте по центру района расположен стадион, ранее принадлежал заводу силикатных изделий, сейчас находится в коммунальной собственности. Объект разрушается, мало востребован и неэффективно используется. В настоящее время, администрацией Московского района стадион предоставлен в пользование конному клубу «Кавалергард» с-условием обслуживания и благоустройства его территории.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35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Значительное и, в основном, негативное влияние на проектируемую территорию оказывают:</a:t>
            </a:r>
          </a:p>
          <a:p>
            <a:r>
              <a:rPr lang="ru-RU" dirty="0" smtClean="0"/>
              <a:t>- прилегающая застройка производственной зоны: грузовой автопарк «</a:t>
            </a:r>
            <a:r>
              <a:rPr lang="ru-RU" dirty="0" err="1" smtClean="0"/>
              <a:t>Автосила</a:t>
            </a:r>
            <a:r>
              <a:rPr lang="ru-RU" dirty="0" smtClean="0"/>
              <a:t>», комбинат силикатных изделий, объединение «Горизонт» и др.</a:t>
            </a:r>
          </a:p>
          <a:p>
            <a:r>
              <a:rPr lang="ru-RU" dirty="0" smtClean="0"/>
              <a:t>- железная дорога: остановочный пункт электрички «Столичный», сортировочная станция, подъездные железнодорожные пути к промпредприятиям.</a:t>
            </a:r>
          </a:p>
          <a:p>
            <a:r>
              <a:rPr lang="ru-RU" dirty="0" smtClean="0"/>
              <a:t>- существующие производственные и коммунальные предприятия в границах проектирования: производственные базы Трест №15 Спец-строй, </a:t>
            </a:r>
            <a:r>
              <a:rPr lang="ru-RU" dirty="0" err="1" smtClean="0"/>
              <a:t>Минск-др+ев</a:t>
            </a:r>
            <a:r>
              <a:rPr lang="ru-RU" dirty="0" smtClean="0"/>
              <a:t>, Минск-коммун-теплосеть, </a:t>
            </a:r>
            <a:r>
              <a:rPr lang="ru-RU" dirty="0" err="1" smtClean="0"/>
              <a:t>Пром</a:t>
            </a:r>
            <a:r>
              <a:rPr lang="ru-RU" dirty="0" smtClean="0"/>
              <a:t>-тех-монтаж и др. которые подлежат выносу в виду несоответствия регламентам генерального плана города Минска.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4528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западной части проектируемого района на пересечении проспекта Жукова и железной дороги расположена часть территории комплекса зданий железнодорожной больницы по ул. </a:t>
            </a:r>
            <a:r>
              <a:rPr lang="ru-RU" dirty="0" err="1" smtClean="0"/>
              <a:t>Автодоровской</a:t>
            </a:r>
            <a:r>
              <a:rPr lang="ru-RU" dirty="0" smtClean="0"/>
              <a:t>, 3-3-а, имеющего статус историко-культурной ценности. Главный корпус, вспомогательные </a:t>
            </a:r>
            <a:r>
              <a:rPr lang="ru-RU" dirty="0" err="1" smtClean="0"/>
              <a:t>корпус+а</a:t>
            </a:r>
            <a:r>
              <a:rPr lang="ru-RU" dirty="0" smtClean="0"/>
              <a:t>, водонапорная башня (1912-1914 год постройки). На проектируемую территорию распространяются зоны охраны памятника всех трех типов. Регламенты данных зон были учтены при разработке проектного решения детального плана.</a:t>
            </a:r>
          </a:p>
          <a:p>
            <a:r>
              <a:rPr lang="ru-RU" dirty="0" smtClean="0"/>
              <a:t>В связи с-прокладкой проспекта Жукова комплекс железнодорожной больницы был разделен на два участка – северный и южный, расположенный в границах проектируемого детального плана.</a:t>
            </a:r>
          </a:p>
          <a:p>
            <a:r>
              <a:rPr lang="ru-RU" dirty="0" smtClean="0"/>
              <a:t>На южном участке находятся водонапорная башня, два одноэтажных корпуса бывшей больницы и братская могила, в которой похоронены сотрудники линейного отделения милиции, погибшие в первые дни Великой Отечественной войны. Участок обнесен бетонным забором.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89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В соответствии с поставленными задачами проекта, принятыми решениями генерального плана Минска и утвержденных детальных планов сопредельных территорий, проектируемый район рассмотрен с позиции его возможного упорядочения и более эффективного использования. Определены основные направления реконструкции территорий данного района и перспективы его освоения, намечены к трансформации производственные объекты и запланированы объемы нового жилищного строительства, учтено сохранение усадебного типа застройки и ее квартальной структуры, рассчитаны потребности и размещены объекты социальной инфраструктуры, проработаны вопросы транспортного обслуживания и инженерного обеспечения. Реализация проектных решений детального плана по реконструкции территорий проектируемого района и трансформации производственных объектов позволит повысить эффективность использования городских территорий в непосредственной близости от центральной зоны города, исключить неблагоприятное воздействие и улучшить экологическую ситуацию в районе, разместить дополнительные объемы нового жилищного строительства и повысить уровень социального обслуживания населения.</a:t>
            </a:r>
            <a:endParaRPr lang="en-US" alt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В соответствии с проектными предложениями предусматривается:</a:t>
            </a:r>
          </a:p>
          <a:p>
            <a:r>
              <a:rPr lang="ru-RU" altLang="ru-RU" dirty="0" smtClean="0"/>
              <a:t>Формирование на проектируемой территории района жилой застройки с учетом следующих градостроительных преобразований:</a:t>
            </a:r>
          </a:p>
          <a:p>
            <a:r>
              <a:rPr lang="ru-RU" altLang="ru-RU" dirty="0" smtClean="0"/>
              <a:t>- трансформация промышленной и коммунальной застройки, несоответствующей регламентам генерального плана, в жилую и общественную,</a:t>
            </a:r>
          </a:p>
          <a:p>
            <a:r>
              <a:rPr lang="ru-RU" altLang="ru-RU" dirty="0" smtClean="0"/>
              <a:t>- реконструкция с изменением параметров многоквартирной малоэтажной жилой застройки в многоквартирную </a:t>
            </a:r>
            <a:r>
              <a:rPr lang="ru-RU" altLang="ru-RU" dirty="0" err="1" smtClean="0"/>
              <a:t>выс+око</a:t>
            </a:r>
            <a:r>
              <a:rPr lang="ru-RU" altLang="ru-RU" dirty="0" smtClean="0"/>
              <a:t> и </a:t>
            </a:r>
            <a:r>
              <a:rPr lang="ru-RU" altLang="ru-RU" dirty="0" err="1" smtClean="0"/>
              <a:t>ср+едне-плотную</a:t>
            </a:r>
            <a:r>
              <a:rPr lang="ru-RU" altLang="ru-RU" dirty="0" smtClean="0"/>
              <a:t>,</a:t>
            </a:r>
          </a:p>
          <a:p>
            <a:r>
              <a:rPr lang="ru-RU" altLang="ru-RU" dirty="0" smtClean="0"/>
              <a:t>- сохранение застройки усадебного типа с доведением до нормативных параметров усадебной среднеплотной застройки.</a:t>
            </a:r>
          </a:p>
          <a:p>
            <a:r>
              <a:rPr lang="ru-RU" altLang="ru-RU" dirty="0" smtClean="0"/>
              <a:t>•	Ограничивается территориальное развитие и наращивание объемов строительства жилой усадебной застройки в данном районе, создавая условия для защиты сложившихся жилых территорий от негативного воздействия прилегающих объектов </a:t>
            </a:r>
            <a:r>
              <a:rPr lang="ru-RU" altLang="ru-RU" dirty="0" err="1" smtClean="0"/>
              <a:t>пром</a:t>
            </a:r>
            <a:r>
              <a:rPr lang="ru-RU" altLang="ru-RU" dirty="0" smtClean="0"/>
              <a:t>-зоны и железной дороги. </a:t>
            </a:r>
          </a:p>
          <a:p>
            <a:r>
              <a:rPr lang="ru-RU" altLang="ru-RU" dirty="0" smtClean="0"/>
              <a:t>Размещение многоквартирного жилищного строительства рядом с усадебными кварталами предусматривается с параметрами среднеплотной застройки, не создавая контрастных высотных доминант. </a:t>
            </a:r>
          </a:p>
          <a:p>
            <a:r>
              <a:rPr lang="ru-RU" altLang="ru-RU" dirty="0" smtClean="0"/>
              <a:t>Повышение интенсивности использования </a:t>
            </a:r>
            <a:r>
              <a:rPr lang="ru-RU" altLang="ru-RU" dirty="0" err="1" smtClean="0"/>
              <a:t>примагистральных</a:t>
            </a:r>
            <a:r>
              <a:rPr lang="ru-RU" altLang="ru-RU" dirty="0" smtClean="0"/>
              <a:t> территорий определено вдоль ул. Железнодорожной за счет размещения многоквартирного жилищного строительства с объектами общественного назначения и интегрированной застройки, реализуемыми в соответствии с разрабатываемой проектной документацией и ранее приобретенным на аукционе градостроительным паспортом.</a:t>
            </a:r>
          </a:p>
          <a:p>
            <a:r>
              <a:rPr lang="ru-RU" altLang="ru-RU" dirty="0" smtClean="0"/>
              <a:t>Основные преобразования коснутся производственных территорий района, ориентированных на ул. Минина. Данные объекты подлежат трансформации в первую очередь, что связано с неэффективным их использованием и несоответствием экологическим регламентам на территории жилой зоны.</a:t>
            </a:r>
          </a:p>
          <a:p>
            <a:r>
              <a:rPr lang="ru-RU" altLang="ru-RU" dirty="0" smtClean="0"/>
              <a:t>Формирование функций общественного центра жилого района запланировано на площадке выносимого промпредприятия в наиболее удобно расположенной центральной части района с хорошей транспортной и пешеходной доступностью на пересечении улиц Минина и Попова.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•	В виду определенной планировочной изолированности жилых территорий проектируемого района, отсутствия в нем учебно-воспитательных учреждений и резервных территорий для их размещения, предлагается использовать уже имеющийся потенциал и реконструировать существующую детскую хореографическую школу в общеобразовательную для обслуживания населения данного района. Размещение детского сада запланировано в квартале нового жилищного строительства на территории трансформируемых предприятий.</a:t>
            </a:r>
          </a:p>
          <a:p>
            <a:r>
              <a:rPr lang="ru-RU" altLang="ru-RU" dirty="0" smtClean="0"/>
              <a:t>•	Реконструкция существующей улично-дорожной сети запланирована на участке общегородской магистрали улицы Железнодорожной, районной магистрали переулка Софьи Ковалевской и основных жилых улиц Минина и Попова, движение общественного транспорта по ним сохраняется. Существующие улицы в кварталах усадебной застройки предлагается благоустроить.</a:t>
            </a:r>
          </a:p>
          <a:p>
            <a:r>
              <a:rPr lang="ru-RU" altLang="ru-RU" dirty="0" smtClean="0"/>
              <a:t>•	Строительство дополнительных улиц для обслуживания нового жилищного строительства предлагается со стороны проспекта Жукова, улицы Железнодорожной и с-улицы Минина. </a:t>
            </a:r>
          </a:p>
          <a:p>
            <a:r>
              <a:rPr lang="ru-RU" altLang="ru-RU" dirty="0" smtClean="0"/>
              <a:t>•	Объекты, имеющие историческую ценность сохраняются данным проектом - вспомогательные </a:t>
            </a:r>
            <a:r>
              <a:rPr lang="ru-RU" altLang="ru-RU" dirty="0" err="1" smtClean="0"/>
              <a:t>корпус+а</a:t>
            </a:r>
            <a:r>
              <a:rPr lang="ru-RU" altLang="ru-RU" dirty="0" smtClean="0"/>
              <a:t> железнодорожной больницы, водонапорная башня, братская могила. Установленные зоны охраны историко-культурной ценности и их режимы учтены в проектных решениях детального плана. </a:t>
            </a:r>
          </a:p>
          <a:p>
            <a:r>
              <a:rPr lang="ru-RU" altLang="ru-RU" dirty="0" smtClean="0"/>
              <a:t>•	Сохранение существующих ландшафтных объектов – скверов по улицам Малая, Минина и Железнодорожная, выполняющих функции озелененных территорий общего пользования. </a:t>
            </a:r>
          </a:p>
          <a:p>
            <a:r>
              <a:rPr lang="ru-RU" altLang="ru-RU" dirty="0" smtClean="0"/>
              <a:t>•	Благоустройство и озеленение пустующих участков и </a:t>
            </a:r>
            <a:r>
              <a:rPr lang="ru-RU" altLang="ru-RU" dirty="0" err="1" smtClean="0"/>
              <a:t>неудобиц</a:t>
            </a:r>
            <a:r>
              <a:rPr lang="ru-RU" altLang="ru-RU" dirty="0" smtClean="0"/>
              <a:t> в кварталах усадебной застройки с выполнением мероприятий по вертикальной планировке и размещением на них детских и спортивных площадок для обслуживания проживающего населения.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подлежащих реконструкции и трансформации территориях проектируемого района выделены участки перспективного освоения для размещения жилой застройки многоквартирного типа, объектов общественного коммунального назначения, а также участки социально-гарантированных объектов обслуживания. В кварталах существующей усадебной застройки определены неиспользуемые территории и выделены участки для нового усадебного строительства.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7791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853441"/>
            <a:ext cx="10881360" cy="5974080"/>
          </a:xfrm>
        </p:spPr>
        <p:txBody>
          <a:bodyPr/>
          <a:lstStyle>
            <a:lvl1pPr>
              <a:lnSpc>
                <a:spcPct val="100000"/>
              </a:lnSpc>
              <a:defRPr sz="11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6934200"/>
            <a:ext cx="8961120" cy="1706880"/>
          </a:xfrm>
        </p:spPr>
        <p:txBody>
          <a:bodyPr>
            <a:normAutofit/>
          </a:bodyPr>
          <a:lstStyle>
            <a:lvl1pPr marL="0" indent="0" algn="ctr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F82E6-DCE1-4853-84C5-C331EEFDA141}" type="datetime1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9C99D-5498-4FA4-9BF7-900580D431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7781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7EBD3-9374-443E-89C0-2AF151BB7E8E}" type="datetime1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05744-696F-4FCE-B580-A88A9EC405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2737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CAAD0-FB5E-4B54-868F-05D80EA9BC4C}" type="datetime1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5FAB6-164A-467A-AB95-B1E496B975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737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99A71-5275-4EDE-945B-0C2FA716B151}" type="datetime1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4E4BF2-145C-458E-B2DF-44E25AA5EA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358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6294438" y="5494338"/>
            <a:ext cx="119062" cy="11906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6573838" y="5494338"/>
            <a:ext cx="119062" cy="11906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Oval 8"/>
          <p:cNvSpPr/>
          <p:nvPr/>
        </p:nvSpPr>
        <p:spPr>
          <a:xfrm>
            <a:off x="6015038" y="5494338"/>
            <a:ext cx="119062" cy="11906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1920241"/>
            <a:ext cx="10881360" cy="3507105"/>
          </a:xfrm>
        </p:spPr>
        <p:txBody>
          <a:bodyPr/>
          <a:lstStyle>
            <a:lvl1pPr algn="ctr" defTabSz="128016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67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8" y="5696269"/>
            <a:ext cx="10881360" cy="1584642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9ECE5-AF31-4719-8A0F-814ABB56CF04}" type="datetime1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90E4E-E92D-48A6-8EB1-420525CA41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2462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12064" y="2240280"/>
            <a:ext cx="5658307" cy="63367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A2EA2-63D3-47BD-9081-45B8503AD997}" type="datetime1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E35FB28-FBCD-4299-965C-E47C1A256C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035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240280"/>
            <a:ext cx="5656263" cy="853440"/>
          </a:xfrm>
        </p:spPr>
        <p:txBody>
          <a:bodyPr anchor="b">
            <a:noAutofit/>
          </a:bodyPr>
          <a:lstStyle>
            <a:lvl1pPr marL="0" indent="0" algn="ctr">
              <a:buNone/>
              <a:defRPr sz="3400" b="0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7481" y="2240280"/>
            <a:ext cx="5658485" cy="853440"/>
          </a:xfrm>
        </p:spPr>
        <p:txBody>
          <a:bodyPr anchor="b">
            <a:noAutofit/>
          </a:bodyPr>
          <a:lstStyle>
            <a:lvl1pPr marL="0" indent="0" algn="ctr">
              <a:buNone/>
              <a:defRPr sz="3400" b="0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40080" y="3097987"/>
            <a:ext cx="5658307" cy="54790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541618" y="3097988"/>
            <a:ext cx="5658307" cy="54784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DBD7A-6D0C-45EB-8D67-94DB0BC0A1A3}" type="datetime1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22F4482-3301-409F-B701-58B47EBEFE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006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C7AC6-2985-4A3B-B5AE-3906FA366F0B}" type="datetime1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72627-12A7-4E19-9E87-B512D07F45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842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5A7C6-AC77-4122-98A2-D42CA1BDB25D}" type="datetime1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C8D55-5C77-4D8E-9FED-996924EFBA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3174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9923" y="373380"/>
            <a:ext cx="4211638" cy="2933700"/>
          </a:xfrm>
        </p:spPr>
        <p:txBody>
          <a:bodyPr/>
          <a:lstStyle>
            <a:lvl1pPr algn="ctr">
              <a:lnSpc>
                <a:spcPct val="100000"/>
              </a:lnSpc>
              <a:defRPr sz="39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793" y="382271"/>
            <a:ext cx="6994208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69923" y="3413761"/>
            <a:ext cx="4211638" cy="5162868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2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56C55-646A-438E-BCB2-562AE5D5E618}" type="datetime1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8D911-7590-4025-BE6F-BCCA2CCA25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1375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406" y="320040"/>
            <a:ext cx="7996554" cy="1253490"/>
          </a:xfrm>
        </p:spPr>
        <p:txBody>
          <a:bodyPr/>
          <a:lstStyle>
            <a:lvl1pPr algn="ctr">
              <a:lnSpc>
                <a:spcPct val="100000"/>
              </a:lnSpc>
              <a:defRPr sz="39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11376" y="1600200"/>
            <a:ext cx="8476614" cy="6357462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1406" y="8134350"/>
            <a:ext cx="7996554" cy="746760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97A87-AFE6-40BD-A96D-28E0E1EF08CE}" type="datetime1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4E34E4-21F4-4C14-BA69-C9A38F1FBE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5304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9763" y="0"/>
            <a:ext cx="11522075" cy="2239963"/>
          </a:xfrm>
          <a:prstGeom prst="rect">
            <a:avLst/>
          </a:prstGeom>
        </p:spPr>
        <p:txBody>
          <a:bodyPr vert="horz" lIns="128016" tIns="64008" rIns="128016" bIns="64008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9763" y="2239963"/>
            <a:ext cx="1152207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8016" tIns="64008" rIns="128016" bIns="640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09050" y="8899525"/>
            <a:ext cx="2919413" cy="511175"/>
          </a:xfrm>
          <a:prstGeom prst="rect">
            <a:avLst/>
          </a:prstGeom>
        </p:spPr>
        <p:txBody>
          <a:bodyPr vert="horz" lIns="128016" tIns="64008" rIns="64008" bIns="64008" rtlCol="0" anchor="ctr"/>
          <a:lstStyle>
            <a:lvl1pPr algn="r" eaLnBrk="1" hangingPunct="1">
              <a:defRPr sz="17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charset="0"/>
              </a:defRPr>
            </a:lvl1pPr>
          </a:lstStyle>
          <a:p>
            <a:pPr>
              <a:defRPr/>
            </a:pPr>
            <a:fld id="{C2475F82-97D9-4DE8-B279-72F3297ADA76}" type="datetime1">
              <a:rPr lang="ru-RU"/>
              <a:pPr>
                <a:defRPr/>
              </a:pPr>
              <a:t>18.01.2021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2338" y="8899525"/>
            <a:ext cx="3987800" cy="511175"/>
          </a:xfrm>
          <a:prstGeom prst="rect">
            <a:avLst/>
          </a:prstGeom>
        </p:spPr>
        <p:txBody>
          <a:bodyPr vert="horz" lIns="64008" tIns="64008" rIns="128016" bIns="64008" rtlCol="0" anchor="ctr"/>
          <a:lstStyle>
            <a:lvl1pPr algn="l" eaLnBrk="1" hangingPunct="1">
              <a:defRPr sz="17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60225" y="8899525"/>
            <a:ext cx="787400" cy="511175"/>
          </a:xfrm>
          <a:prstGeom prst="rect">
            <a:avLst/>
          </a:prstGeom>
        </p:spPr>
        <p:txBody>
          <a:bodyPr vert="horz" wrap="square" lIns="38405" tIns="64008" rIns="64008" bIns="6400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700">
                <a:solidFill>
                  <a:srgbClr val="595959"/>
                </a:solidFill>
                <a:latin typeface="Century Gothic" pitchFamily="34" charset="0"/>
              </a:defRPr>
            </a:lvl1pPr>
          </a:lstStyle>
          <a:p>
            <a:fld id="{8A7882D2-FAE9-4AFF-84D8-EB1916F8DE58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Oval 6"/>
          <p:cNvSpPr/>
          <p:nvPr/>
        </p:nvSpPr>
        <p:spPr>
          <a:xfrm>
            <a:off x="11841163" y="9099550"/>
            <a:ext cx="119062" cy="1190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/>
          <a:p>
            <a:pPr algn="ctr" defTabSz="1280160" eaLnBrk="1" hangingPunct="1">
              <a:defRPr/>
            </a:pPr>
            <a:endParaRPr lang="en-US" sz="2500"/>
          </a:p>
        </p:txBody>
      </p:sp>
      <p:sp>
        <p:nvSpPr>
          <p:cNvPr id="8" name="Oval 7"/>
          <p:cNvSpPr/>
          <p:nvPr/>
        </p:nvSpPr>
        <p:spPr>
          <a:xfrm>
            <a:off x="796925" y="9099550"/>
            <a:ext cx="119063" cy="11906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91" r:id="rId3"/>
    <p:sldLayoutId id="2147484683" r:id="rId4"/>
    <p:sldLayoutId id="2147484684" r:id="rId5"/>
    <p:sldLayoutId id="2147484685" r:id="rId6"/>
    <p:sldLayoutId id="2147484686" r:id="rId7"/>
    <p:sldLayoutId id="2147484687" r:id="rId8"/>
    <p:sldLayoutId id="2147484688" r:id="rId9"/>
    <p:sldLayoutId id="2147484689" r:id="rId10"/>
    <p:sldLayoutId id="2147484690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1279525" rtl="0" eaLnBrk="0" fontAlgn="base" hangingPunct="0">
        <a:lnSpc>
          <a:spcPts val="8125"/>
        </a:lnSpc>
        <a:spcBef>
          <a:spcPct val="0"/>
        </a:spcBef>
        <a:spcAft>
          <a:spcPct val="0"/>
        </a:spcAft>
        <a:defRPr sz="76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defTabSz="1279525" rtl="0" eaLnBrk="0" fontAlgn="base" hangingPunct="0">
        <a:lnSpc>
          <a:spcPts val="8125"/>
        </a:lnSpc>
        <a:spcBef>
          <a:spcPct val="0"/>
        </a:spcBef>
        <a:spcAft>
          <a:spcPct val="0"/>
        </a:spcAft>
        <a:defRPr sz="7600">
          <a:solidFill>
            <a:schemeClr val="tx2"/>
          </a:solidFill>
          <a:latin typeface="Palatino Linotype" pitchFamily="18" charset="0"/>
        </a:defRPr>
      </a:lvl2pPr>
      <a:lvl3pPr algn="ctr" defTabSz="1279525" rtl="0" eaLnBrk="0" fontAlgn="base" hangingPunct="0">
        <a:lnSpc>
          <a:spcPts val="8125"/>
        </a:lnSpc>
        <a:spcBef>
          <a:spcPct val="0"/>
        </a:spcBef>
        <a:spcAft>
          <a:spcPct val="0"/>
        </a:spcAft>
        <a:defRPr sz="7600">
          <a:solidFill>
            <a:schemeClr val="tx2"/>
          </a:solidFill>
          <a:latin typeface="Palatino Linotype" pitchFamily="18" charset="0"/>
        </a:defRPr>
      </a:lvl3pPr>
      <a:lvl4pPr algn="ctr" defTabSz="1279525" rtl="0" eaLnBrk="0" fontAlgn="base" hangingPunct="0">
        <a:lnSpc>
          <a:spcPts val="8125"/>
        </a:lnSpc>
        <a:spcBef>
          <a:spcPct val="0"/>
        </a:spcBef>
        <a:spcAft>
          <a:spcPct val="0"/>
        </a:spcAft>
        <a:defRPr sz="7600">
          <a:solidFill>
            <a:schemeClr val="tx2"/>
          </a:solidFill>
          <a:latin typeface="Palatino Linotype" pitchFamily="18" charset="0"/>
        </a:defRPr>
      </a:lvl4pPr>
      <a:lvl5pPr algn="ctr" defTabSz="1279525" rtl="0" eaLnBrk="0" fontAlgn="base" hangingPunct="0">
        <a:lnSpc>
          <a:spcPts val="8125"/>
        </a:lnSpc>
        <a:spcBef>
          <a:spcPct val="0"/>
        </a:spcBef>
        <a:spcAft>
          <a:spcPct val="0"/>
        </a:spcAft>
        <a:defRPr sz="7600">
          <a:solidFill>
            <a:schemeClr val="tx2"/>
          </a:solidFill>
          <a:latin typeface="Palatino Linotype" pitchFamily="18" charset="0"/>
        </a:defRPr>
      </a:lvl5pPr>
      <a:lvl6pPr marL="457200" algn="ctr" defTabSz="1279525" rtl="0" fontAlgn="base">
        <a:lnSpc>
          <a:spcPts val="8125"/>
        </a:lnSpc>
        <a:spcBef>
          <a:spcPct val="0"/>
        </a:spcBef>
        <a:spcAft>
          <a:spcPct val="0"/>
        </a:spcAft>
        <a:defRPr sz="7600">
          <a:solidFill>
            <a:schemeClr val="tx2"/>
          </a:solidFill>
          <a:latin typeface="Palatino Linotype" pitchFamily="18" charset="0"/>
        </a:defRPr>
      </a:lvl6pPr>
      <a:lvl7pPr marL="914400" algn="ctr" defTabSz="1279525" rtl="0" fontAlgn="base">
        <a:lnSpc>
          <a:spcPts val="8125"/>
        </a:lnSpc>
        <a:spcBef>
          <a:spcPct val="0"/>
        </a:spcBef>
        <a:spcAft>
          <a:spcPct val="0"/>
        </a:spcAft>
        <a:defRPr sz="7600">
          <a:solidFill>
            <a:schemeClr val="tx2"/>
          </a:solidFill>
          <a:latin typeface="Palatino Linotype" pitchFamily="18" charset="0"/>
        </a:defRPr>
      </a:lvl7pPr>
      <a:lvl8pPr marL="1371600" algn="ctr" defTabSz="1279525" rtl="0" fontAlgn="base">
        <a:lnSpc>
          <a:spcPts val="8125"/>
        </a:lnSpc>
        <a:spcBef>
          <a:spcPct val="0"/>
        </a:spcBef>
        <a:spcAft>
          <a:spcPct val="0"/>
        </a:spcAft>
        <a:defRPr sz="7600">
          <a:solidFill>
            <a:schemeClr val="tx2"/>
          </a:solidFill>
          <a:latin typeface="Palatino Linotype" pitchFamily="18" charset="0"/>
        </a:defRPr>
      </a:lvl8pPr>
      <a:lvl9pPr marL="1828800" algn="ctr" defTabSz="1279525" rtl="0" fontAlgn="base">
        <a:lnSpc>
          <a:spcPts val="8125"/>
        </a:lnSpc>
        <a:spcBef>
          <a:spcPct val="0"/>
        </a:spcBef>
        <a:spcAft>
          <a:spcPct val="0"/>
        </a:spcAft>
        <a:defRPr sz="7600">
          <a:solidFill>
            <a:schemeClr val="tx2"/>
          </a:solidFill>
          <a:latin typeface="Palatino Linotype" pitchFamily="18" charset="0"/>
        </a:defRPr>
      </a:lvl9pPr>
    </p:titleStyle>
    <p:bodyStyle>
      <a:lvl1pPr marL="479425" indent="-479425" algn="l" defTabSz="12795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rgbClr val="7F7F7F"/>
          </a:solidFill>
          <a:latin typeface="+mj-lt"/>
          <a:ea typeface="+mn-ea"/>
          <a:cs typeface="+mn-cs"/>
        </a:defRPr>
      </a:lvl1pPr>
      <a:lvl2pPr marL="1039813" indent="-400050" algn="l" defTabSz="1279525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200" kern="1200">
          <a:solidFill>
            <a:srgbClr val="7F7F7F"/>
          </a:solidFill>
          <a:latin typeface="+mj-lt"/>
          <a:ea typeface="+mn-ea"/>
          <a:cs typeface="+mn-cs"/>
        </a:defRPr>
      </a:lvl2pPr>
      <a:lvl3pPr marL="1600200" indent="-319088" algn="l" defTabSz="12795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7F7F7F"/>
          </a:solidFill>
          <a:latin typeface="+mj-lt"/>
          <a:ea typeface="+mn-ea"/>
          <a:cs typeface="+mn-cs"/>
        </a:defRPr>
      </a:lvl3pPr>
      <a:lvl4pPr marL="2239963" indent="-319088" algn="l" defTabSz="1279525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200" kern="1200">
          <a:solidFill>
            <a:srgbClr val="7F7F7F"/>
          </a:solidFill>
          <a:latin typeface="+mj-lt"/>
          <a:ea typeface="+mn-ea"/>
          <a:cs typeface="+mn-cs"/>
        </a:defRPr>
      </a:lvl4pPr>
      <a:lvl5pPr marL="2879725" indent="-319088" algn="l" defTabSz="12795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7F7F7F"/>
          </a:solidFill>
          <a:latin typeface="+mj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Courier New" pitchFamily="49" charset="0"/>
        <a:buChar char="o"/>
        <a:defRPr sz="2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Courier New" pitchFamily="49" charset="0"/>
        <a:buChar char="o"/>
        <a:defRPr sz="2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12801600" cy="971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84250" y="2568575"/>
            <a:ext cx="114950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90" tIns="64445" rIns="128890" bIns="64445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  <a:defRPr/>
            </a:pPr>
            <a:endParaRPr lang="ru-RU" sz="240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08088" y="993060"/>
            <a:ext cx="11047412" cy="744805"/>
          </a:xfrm>
          <a:prstGeom prst="rect">
            <a:avLst/>
          </a:prstGeom>
          <a:noFill/>
          <a:ln>
            <a:noFill/>
          </a:ln>
        </p:spPr>
        <p:txBody>
          <a:bodyPr lIns="128001" tIns="64001" rIns="128001" bIns="64001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rgbClr val="574D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Заказчик:  </a:t>
            </a:r>
            <a:r>
              <a:rPr lang="ru-RU" sz="2000" b="1" dirty="0" smtClean="0">
                <a:solidFill>
                  <a:srgbClr val="574D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Комитет архитектуры и градостроительства </a:t>
            </a:r>
            <a:r>
              <a:rPr lang="ru-RU" sz="2000" b="1" dirty="0" err="1" smtClean="0">
                <a:solidFill>
                  <a:srgbClr val="574D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Мингорисполкома</a:t>
            </a:r>
            <a:endParaRPr lang="ru-RU" sz="2000" b="1" dirty="0">
              <a:solidFill>
                <a:srgbClr val="574D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574D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Разработчик: УП «</a:t>
            </a:r>
            <a:r>
              <a:rPr lang="ru-RU" sz="2000" b="1" dirty="0" err="1" smtClean="0">
                <a:solidFill>
                  <a:srgbClr val="574D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Минскградо</a:t>
            </a:r>
            <a:r>
              <a:rPr lang="ru-RU" sz="2000" b="1" dirty="0" smtClean="0">
                <a:solidFill>
                  <a:srgbClr val="574D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»</a:t>
            </a:r>
            <a:endParaRPr lang="ru-RU" sz="2000" b="1" dirty="0">
              <a:solidFill>
                <a:srgbClr val="574D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60488" y="192088"/>
            <a:ext cx="10440987" cy="1052512"/>
          </a:xfrm>
          <a:prstGeom prst="rect">
            <a:avLst/>
          </a:prstGeom>
          <a:noFill/>
          <a:ln>
            <a:noFill/>
          </a:ln>
        </p:spPr>
        <p:txBody>
          <a:bodyPr lIns="128001" tIns="64001" rIns="128001" bIns="64001">
            <a:spAutoFit/>
          </a:bodyPr>
          <a:lstStyle/>
          <a:p>
            <a:pPr algn="ctr" eaLnBrk="1" hangingPunct="1">
              <a:defRPr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defRPr/>
            </a:pPr>
            <a:r>
              <a:rPr lang="ru-RU" sz="2000" b="1" dirty="0">
                <a:solidFill>
                  <a:srgbClr val="574D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МИНСКИЙ </a:t>
            </a:r>
            <a:r>
              <a:rPr lang="ru-RU" sz="2000" b="1" dirty="0" smtClean="0">
                <a:solidFill>
                  <a:srgbClr val="574D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ГОРОДСКОЙ ИСПОЛНИТЕЛЬНЫЙ КОМИТЕТ</a:t>
            </a:r>
            <a:endParaRPr lang="ru-RU" sz="2000" b="1" dirty="0">
              <a:solidFill>
                <a:srgbClr val="574D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eaLnBrk="1" hangingPunct="1">
              <a:defRPr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5126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8688" y="3795279"/>
            <a:ext cx="9170987" cy="4827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08088" y="1887060"/>
            <a:ext cx="11047412" cy="2206625"/>
          </a:xfrm>
          <a:prstGeom prst="rect">
            <a:avLst/>
          </a:prstGeom>
          <a:noFill/>
          <a:ln>
            <a:noFill/>
          </a:ln>
        </p:spPr>
        <p:txBody>
          <a:bodyPr lIns="128001" tIns="64001" rIns="128001" bIns="64001">
            <a:spAutoFit/>
          </a:bodyPr>
          <a:lstStyle/>
          <a:p>
            <a:pPr algn="ctr" eaLnBrk="1" hangingPunct="1">
              <a:defRPr/>
            </a:pPr>
            <a:r>
              <a:rPr lang="ru-RU" sz="2300" b="1" dirty="0" smtClean="0">
                <a:solidFill>
                  <a:srgbClr val="574D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ГРАДОСТРОИТЕЛЬНЫЙ </a:t>
            </a:r>
            <a:r>
              <a:rPr lang="ru-RU" sz="2300" b="1" dirty="0">
                <a:solidFill>
                  <a:srgbClr val="574D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ПРОЕКТ ДЕТАЛЬНОГО ПЛАНИРОВАНИЯ ТЕРРИТОРИИ В ГРАНИЦАХ ПРОСП. ЖУКОВА – ЖЕЛЕЗНОЙ ДОРОГИ «МИНСК-БРЕСТ» – ПЕР. СОФЬИ КОВАЛЕВСКОЙ – УЛ. ПОПОВА – ГРАНИЦЫ ПРОИЗВОДСТВЕННОЙ ЗОНЫ 175 ПЗ-В – УЛ. ЖЕЛЕЗНОДОРОЖНОЙ (ВНЕСЕНИЕ ИЗМЕНЕНИЙ)</a:t>
            </a:r>
          </a:p>
          <a:p>
            <a:pPr algn="ctr" eaLnBrk="1" hangingPunct="1">
              <a:defRPr/>
            </a:pPr>
            <a:endParaRPr lang="ru-RU" sz="2000" b="1" dirty="0">
              <a:solidFill>
                <a:srgbClr val="574D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" name="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4495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0">
        <p:fade/>
      </p:transition>
    </mc:Choice>
    <mc:Fallback xmlns="">
      <p:transition spd="med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1600" cy="962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144588" y="161925"/>
            <a:ext cx="11079162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90" tIns="64445" rIns="128890" bIns="6444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  <a:defRPr/>
            </a:pPr>
            <a:endParaRPr lang="ru-RU" sz="1400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87475" y="7319963"/>
            <a:ext cx="168275" cy="246062"/>
          </a:xfrm>
          <a:prstGeom prst="rect">
            <a:avLst/>
          </a:prstGeom>
        </p:spPr>
        <p:txBody>
          <a:bodyPr lIns="91428" tIns="45714" rIns="91428" bIns="45714"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1000" b="1" dirty="0">
                <a:solidFill>
                  <a:schemeClr val="bg1"/>
                </a:solidFill>
              </a:rPr>
              <a:t>6</a:t>
            </a:r>
            <a:endParaRPr lang="ru-RU" sz="10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517063" y="3348038"/>
            <a:ext cx="484187" cy="246062"/>
          </a:xfrm>
          <a:prstGeom prst="rect">
            <a:avLst/>
          </a:prstGeom>
        </p:spPr>
        <p:txBody>
          <a:bodyPr lIns="91428" tIns="45714" rIns="91428" bIns="45714"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1000" b="1" dirty="0">
                <a:solidFill>
                  <a:schemeClr val="bg1"/>
                </a:solidFill>
              </a:rPr>
              <a:t>11</a:t>
            </a:r>
            <a:endParaRPr lang="ru-RU" sz="10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552928" y="196850"/>
            <a:ext cx="5248672" cy="1052582"/>
          </a:xfrm>
          <a:prstGeom prst="rect">
            <a:avLst/>
          </a:prstGeom>
        </p:spPr>
        <p:txBody>
          <a:bodyPr wrap="square" lIns="128001" tIns="64001" rIns="128001" bIns="64001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СХЕМА  ПЕРВОГО ЭТАПА РЕАЛИЗАЦИИ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eaLnBrk="1" hangingPunct="1">
              <a:defRPr/>
            </a:pP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5367" name="Рисунок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4400" y="-17205"/>
            <a:ext cx="6101613" cy="890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4495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000">
        <p:fade/>
      </p:transition>
    </mc:Choice>
    <mc:Fallback>
      <p:transition spd="med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801600" cy="962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198563" y="185738"/>
            <a:ext cx="11261725" cy="436562"/>
          </a:xfrm>
          <a:prstGeom prst="rect">
            <a:avLst/>
          </a:prstGeom>
        </p:spPr>
        <p:txBody>
          <a:bodyPr lIns="128001" tIns="64001" rIns="128001" bIns="64001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ОСНОВНЫЕ ТЕХНИКО-ЭКОНОМИЧЕСКИЕ ПОКАЗАТЕЛИ ДЕТАЛЬНОГО ПЛАНА.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-1581150" y="274638"/>
            <a:ext cx="1107916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90" tIns="64445" rIns="128890" bIns="6444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  <a:defRPr/>
            </a:pPr>
            <a:endParaRPr lang="ru-RU" sz="1400" cap="all" dirty="0">
              <a:solidFill>
                <a:srgbClr val="FFFF00"/>
              </a:solidFill>
            </a:endParaRPr>
          </a:p>
        </p:txBody>
      </p:sp>
      <p:pic>
        <p:nvPicPr>
          <p:cNvPr id="16389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338" y="679450"/>
            <a:ext cx="5564187" cy="779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2925" y="679450"/>
            <a:ext cx="5567363" cy="779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4495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0">
        <p:fade/>
      </p:transition>
    </mc:Choice>
    <mc:Fallback>
      <p:transition spd="med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801600" cy="962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325" y="679450"/>
            <a:ext cx="5594350" cy="779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198563" y="185738"/>
            <a:ext cx="11261725" cy="436562"/>
          </a:xfrm>
          <a:prstGeom prst="rect">
            <a:avLst/>
          </a:prstGeom>
        </p:spPr>
        <p:txBody>
          <a:bodyPr lIns="128001" tIns="64001" rIns="128001" bIns="64001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ОСНОВНЫЕ ТЕХНИКО-ЭКОНОМИЧЕСКИЕ ПОКАЗАТЕЛИ ДЕТАЛЬНОГО ПЛАНА.</a:t>
            </a:r>
          </a:p>
        </p:txBody>
      </p:sp>
      <p:pic>
        <p:nvPicPr>
          <p:cNvPr id="1843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2925" y="668338"/>
            <a:ext cx="5567363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1600" cy="971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Рисунок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9038" y="701675"/>
            <a:ext cx="11228387" cy="794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00125" y="52388"/>
            <a:ext cx="113776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90" tIns="64445" rIns="128890" bIns="6444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  <a:defRPr/>
            </a:pPr>
            <a:endParaRPr lang="ru-RU" sz="1400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3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1225" y="5087938"/>
            <a:ext cx="160020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1225" y="5276850"/>
            <a:ext cx="2071688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7975600"/>
            <a:ext cx="20891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9038" y="5675313"/>
            <a:ext cx="2735262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4495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000">
        <p:fade/>
      </p:transition>
    </mc:Choice>
    <mc:Fallback xmlns="">
      <p:transition spd="med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12801600" cy="971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Рисунок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050" y="696913"/>
            <a:ext cx="11304588" cy="799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4495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000">
        <p:fade/>
      </p:transition>
    </mc:Choice>
    <mc:Fallback xmlns="">
      <p:transition spd="med" advTm="7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12801600" cy="971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Рисунок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050" y="696913"/>
            <a:ext cx="11304588" cy="799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1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000">
        <p:fade/>
      </p:transition>
    </mc:Choice>
    <mc:Fallback>
      <p:transition spd="med" advTm="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12801600" cy="971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0488" y="1141413"/>
            <a:ext cx="1080135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55663" y="244475"/>
            <a:ext cx="11945937" cy="928688"/>
          </a:xfrm>
          <a:prstGeom prst="rect">
            <a:avLst/>
          </a:prstGeom>
        </p:spPr>
        <p:txBody>
          <a:bodyPr lIns="128001" tIns="64001" rIns="128001" bIns="64001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ЗОНЫ ОХРАНЫ ИСТОРИКО–КУЛЬТУРНОЙ ЦЕННОСТИ</a:t>
            </a:r>
          </a:p>
          <a:p>
            <a:pPr algn="ctr" eaLnBrk="1" hangingPunct="1">
              <a:defRPr/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«Комплекса зданий железнодорожной больницы: главный корпус, вспомогательные корпуса, водонапорная башня (1912-1914 годы), по ул. </a:t>
            </a:r>
            <a:r>
              <a:rPr lang="ru-RU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Автодоровской</a:t>
            </a: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3, 3а в г. Минске», имеющего статус историко-культурной ценности</a:t>
            </a:r>
          </a:p>
        </p:txBody>
      </p:sp>
      <p:pic>
        <p:nvPicPr>
          <p:cNvPr id="2" name="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4495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4000">
        <p:fade/>
      </p:transition>
    </mc:Choice>
    <mc:Fallback>
      <p:transition spd="med" advTm="6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1600" cy="962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Рисунок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6025" y="696913"/>
            <a:ext cx="11233150" cy="794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4495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8000">
        <p:fade/>
      </p:transition>
    </mc:Choice>
    <mc:Fallback>
      <p:transition spd="med" advTm="6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1600" cy="962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Рисунок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63" y="839788"/>
            <a:ext cx="11644312" cy="756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27188" y="407988"/>
            <a:ext cx="38608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СУЩЕСТВУЮЩЕЕ ПОЛОЖЕНИЕ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85138" y="407988"/>
            <a:ext cx="351631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ПРОЕКТНОЕ ПРЕДЛОЖЕНИЕ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" name="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4495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7000">
        <p:fade/>
      </p:transition>
    </mc:Choice>
    <mc:Fallback>
      <p:transition spd="med" advTm="1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1600" cy="962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Рисунок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63" y="839788"/>
            <a:ext cx="11644312" cy="756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27188" y="407988"/>
            <a:ext cx="38608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СУЩЕСТВУЮЩЕЕ ПОЛОЖЕНИЕ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85138" y="407988"/>
            <a:ext cx="351631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ПРОЕКТНОЕ ПРЕДЛОЖЕНИЕ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" name="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6000">
        <p:fade/>
      </p:transition>
    </mc:Choice>
    <mc:Fallback>
      <p:transition spd="med" advTm="10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01600" cy="962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387475" y="7319963"/>
            <a:ext cx="168275" cy="246062"/>
          </a:xfrm>
          <a:prstGeom prst="rect">
            <a:avLst/>
          </a:prstGeom>
        </p:spPr>
        <p:txBody>
          <a:bodyPr lIns="91428" tIns="45714" rIns="91428" bIns="45714"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1000" b="1" dirty="0">
                <a:solidFill>
                  <a:schemeClr val="bg1"/>
                </a:solidFill>
              </a:rPr>
              <a:t>6</a:t>
            </a:r>
            <a:endParaRPr lang="ru-RU" sz="10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517063" y="3348038"/>
            <a:ext cx="484187" cy="246062"/>
          </a:xfrm>
          <a:prstGeom prst="rect">
            <a:avLst/>
          </a:prstGeom>
        </p:spPr>
        <p:txBody>
          <a:bodyPr lIns="91428" tIns="45714" rIns="91428" bIns="45714"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1000" b="1" dirty="0">
                <a:solidFill>
                  <a:schemeClr val="bg1"/>
                </a:solidFill>
              </a:rPr>
              <a:t>1</a:t>
            </a:r>
            <a:endParaRPr lang="ru-RU" sz="10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099550" y="5521325"/>
            <a:ext cx="539750" cy="246063"/>
          </a:xfrm>
          <a:prstGeom prst="rect">
            <a:avLst/>
          </a:prstGeom>
        </p:spPr>
        <p:txBody>
          <a:bodyPr lIns="91428" tIns="45714" rIns="91428" bIns="45714"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1000" b="1" dirty="0">
                <a:solidFill>
                  <a:schemeClr val="bg1"/>
                </a:solidFill>
              </a:rPr>
              <a:t>11</a:t>
            </a:r>
            <a:endParaRPr lang="ru-RU" sz="10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 bwMode="auto">
          <a:xfrm>
            <a:off x="862013" y="161925"/>
            <a:ext cx="11077575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90" tIns="64445" rIns="128890" bIns="6444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  <a:defRPr/>
            </a:pPr>
            <a:endParaRPr lang="ru-RU" sz="1400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7478565" y="266700"/>
            <a:ext cx="5323035" cy="114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890" tIns="64445" rIns="128890" bIns="64445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  <a:defRPr/>
            </a:pPr>
            <a:endParaRPr lang="ru-RU" sz="1400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478565" y="244475"/>
            <a:ext cx="5323035" cy="1052582"/>
          </a:xfrm>
          <a:prstGeom prst="rect">
            <a:avLst/>
          </a:prstGeom>
        </p:spPr>
        <p:txBody>
          <a:bodyPr wrap="square" lIns="128001" tIns="64001" rIns="128001" bIns="64001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СХЕМА УЧАСТКОВ ПЕРСПЕКТИВНОГО ОСВОЕНИЯ ТЕРРИТОРИИ</a:t>
            </a:r>
          </a:p>
        </p:txBody>
      </p:sp>
      <p:pic>
        <p:nvPicPr>
          <p:cNvPr id="14345" name="Рисунок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1002" y="1"/>
            <a:ext cx="6056621" cy="883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4495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8000">
        <p:fade/>
      </p:transition>
    </mc:Choice>
    <mc:Fallback>
      <p:transition spd="med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9f23ae33f46d0c258329dbdbfdeeda3ba6391cc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10979</TotalTime>
  <Words>976</Words>
  <Application>Microsoft Office PowerPoint</Application>
  <PresentationFormat>A3 (297x420 мм)</PresentationFormat>
  <Paragraphs>60</Paragraphs>
  <Slides>12</Slides>
  <Notes>12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IRUP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Схема комплексной территориальной организации Пинского района</dc:title>
  <dc:creator>Customer</dc:creator>
  <cp:lastModifiedBy>Maxim Lobanok</cp:lastModifiedBy>
  <cp:revision>639</cp:revision>
  <cp:lastPrinted>2019-05-31T09:10:31Z</cp:lastPrinted>
  <dcterms:created xsi:type="dcterms:W3CDTF">2010-06-13T07:59:07Z</dcterms:created>
  <dcterms:modified xsi:type="dcterms:W3CDTF">2021-01-19T07:42:28Z</dcterms:modified>
</cp:coreProperties>
</file>